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4"/>
  </p:notesMasterIdLst>
  <p:handoutMasterIdLst>
    <p:handoutMasterId r:id="rId25"/>
  </p:handoutMasterIdLst>
  <p:sldIdLst>
    <p:sldId id="313" r:id="rId2"/>
    <p:sldId id="275" r:id="rId3"/>
    <p:sldId id="279" r:id="rId4"/>
    <p:sldId id="306" r:id="rId5"/>
    <p:sldId id="289" r:id="rId6"/>
    <p:sldId id="291" r:id="rId7"/>
    <p:sldId id="305" r:id="rId8"/>
    <p:sldId id="314" r:id="rId9"/>
    <p:sldId id="288" r:id="rId10"/>
    <p:sldId id="310" r:id="rId11"/>
    <p:sldId id="309" r:id="rId12"/>
    <p:sldId id="280" r:id="rId13"/>
    <p:sldId id="307" r:id="rId14"/>
    <p:sldId id="308" r:id="rId15"/>
    <p:sldId id="315" r:id="rId16"/>
    <p:sldId id="312" r:id="rId17"/>
    <p:sldId id="282" r:id="rId18"/>
    <p:sldId id="262" r:id="rId19"/>
    <p:sldId id="269" r:id="rId20"/>
    <p:sldId id="272" r:id="rId21"/>
    <p:sldId id="304" r:id="rId22"/>
    <p:sldId id="286" r:id="rId23"/>
  </p:sldIdLst>
  <p:sldSz cx="9144000" cy="6858000" type="screen4x3"/>
  <p:notesSz cx="6980238" cy="92106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E3B0A"/>
    <a:srgbClr val="FBB6A3"/>
    <a:srgbClr val="EAD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0" autoAdjust="0"/>
    <p:restoredTop sz="87004" autoAdjust="0"/>
  </p:normalViewPr>
  <p:slideViewPr>
    <p:cSldViewPr>
      <p:cViewPr varScale="1">
        <p:scale>
          <a:sx n="72" d="100"/>
          <a:sy n="72" d="100"/>
        </p:scale>
        <p:origin x="7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024188"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l" defTabSz="925513" eaLnBrk="1" hangingPunct="1">
              <a:spcBef>
                <a:spcPct val="0"/>
              </a:spcBef>
              <a:buClrTx/>
              <a:buFontTx/>
              <a:buNone/>
              <a:defRPr sz="1200">
                <a:latin typeface="Arial" charset="0"/>
                <a:cs typeface="+mn-cs"/>
              </a:defRPr>
            </a:lvl1pPr>
          </a:lstStyle>
          <a:p>
            <a:pPr>
              <a:defRPr/>
            </a:pPr>
            <a:endParaRPr lang="en-US"/>
          </a:p>
        </p:txBody>
      </p:sp>
      <p:sp>
        <p:nvSpPr>
          <p:cNvPr id="18435" name="Rectangle 3"/>
          <p:cNvSpPr>
            <a:spLocks noGrp="1" noChangeArrowheads="1"/>
          </p:cNvSpPr>
          <p:nvPr>
            <p:ph type="dt" sz="quarter" idx="1"/>
          </p:nvPr>
        </p:nvSpPr>
        <p:spPr bwMode="auto">
          <a:xfrm>
            <a:off x="3954463" y="0"/>
            <a:ext cx="3024187"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r" defTabSz="925513" eaLnBrk="1" hangingPunct="1">
              <a:spcBef>
                <a:spcPct val="0"/>
              </a:spcBef>
              <a:buClrTx/>
              <a:buFontTx/>
              <a:buNone/>
              <a:defRPr sz="1200">
                <a:latin typeface="Arial" charset="0"/>
                <a:cs typeface="+mn-cs"/>
              </a:defRPr>
            </a:lvl1pPr>
          </a:lstStyle>
          <a:p>
            <a:pPr>
              <a:defRPr/>
            </a:pPr>
            <a:endParaRPr lang="en-US"/>
          </a:p>
        </p:txBody>
      </p:sp>
      <p:sp>
        <p:nvSpPr>
          <p:cNvPr id="18436" name="Rectangle 4"/>
          <p:cNvSpPr>
            <a:spLocks noGrp="1" noChangeArrowheads="1"/>
          </p:cNvSpPr>
          <p:nvPr>
            <p:ph type="ftr" sz="quarter" idx="2"/>
          </p:nvPr>
        </p:nvSpPr>
        <p:spPr bwMode="auto">
          <a:xfrm>
            <a:off x="0" y="8748713"/>
            <a:ext cx="3024188"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l" defTabSz="925513" eaLnBrk="1" hangingPunct="1">
              <a:spcBef>
                <a:spcPct val="0"/>
              </a:spcBef>
              <a:buClrTx/>
              <a:buFontTx/>
              <a:buNone/>
              <a:defRPr sz="1200">
                <a:latin typeface="Arial" charset="0"/>
                <a:cs typeface="+mn-cs"/>
              </a:defRPr>
            </a:lvl1pPr>
          </a:lstStyle>
          <a:p>
            <a:pPr>
              <a:defRPr/>
            </a:pPr>
            <a:endParaRPr lang="en-US"/>
          </a:p>
        </p:txBody>
      </p:sp>
      <p:sp>
        <p:nvSpPr>
          <p:cNvPr id="18437" name="Rectangle 5"/>
          <p:cNvSpPr>
            <a:spLocks noGrp="1" noChangeArrowheads="1"/>
          </p:cNvSpPr>
          <p:nvPr>
            <p:ph type="sldNum" sz="quarter" idx="3"/>
          </p:nvPr>
        </p:nvSpPr>
        <p:spPr bwMode="auto">
          <a:xfrm>
            <a:off x="3954463" y="8748713"/>
            <a:ext cx="3024187"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r" defTabSz="925513" eaLnBrk="1" hangingPunct="1">
              <a:spcBef>
                <a:spcPct val="0"/>
              </a:spcBef>
              <a:buClrTx/>
              <a:buFontTx/>
              <a:buNone/>
              <a:defRPr sz="1200"/>
            </a:lvl1pPr>
          </a:lstStyle>
          <a:p>
            <a:pPr>
              <a:defRPr/>
            </a:pPr>
            <a:fld id="{E0DC44E8-C269-4063-8559-9613CC3234FE}" type="slidenum">
              <a:rPr lang="en-US" altLang="en-US"/>
              <a:pPr>
                <a:defRPr/>
              </a:pPr>
              <a:t>‹#›</a:t>
            </a:fld>
            <a:endParaRPr lang="en-US" altLang="en-US"/>
          </a:p>
        </p:txBody>
      </p:sp>
    </p:spTree>
    <p:extLst>
      <p:ext uri="{BB962C8B-B14F-4D97-AF65-F5344CB8AC3E}">
        <p14:creationId xmlns:p14="http://schemas.microsoft.com/office/powerpoint/2010/main" val="2505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024188"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l" defTabSz="925513" eaLnBrk="1" hangingPunct="1">
              <a:spcBef>
                <a:spcPct val="0"/>
              </a:spcBef>
              <a:buClrTx/>
              <a:buFontTx/>
              <a:buNone/>
              <a:defRPr sz="1200">
                <a:latin typeface="Arial" charset="0"/>
                <a:cs typeface="+mn-cs"/>
              </a:defRPr>
            </a:lvl1pPr>
          </a:lstStyle>
          <a:p>
            <a:pPr>
              <a:defRPr/>
            </a:pPr>
            <a:endParaRPr lang="en-US"/>
          </a:p>
        </p:txBody>
      </p:sp>
      <p:sp>
        <p:nvSpPr>
          <p:cNvPr id="30723" name="Rectangle 3"/>
          <p:cNvSpPr>
            <a:spLocks noGrp="1" noChangeArrowheads="1"/>
          </p:cNvSpPr>
          <p:nvPr>
            <p:ph type="dt" idx="1"/>
          </p:nvPr>
        </p:nvSpPr>
        <p:spPr bwMode="auto">
          <a:xfrm>
            <a:off x="3954463" y="0"/>
            <a:ext cx="3024187"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r" defTabSz="925513" eaLnBrk="1" hangingPunct="1">
              <a:spcBef>
                <a:spcPct val="0"/>
              </a:spcBef>
              <a:buClrTx/>
              <a:buFontTx/>
              <a:buNone/>
              <a:defRPr sz="1200">
                <a:latin typeface="Arial" charset="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89038" y="692150"/>
            <a:ext cx="4603750" cy="3451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698500" y="4375150"/>
            <a:ext cx="5583238" cy="4143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p:cNvSpPr>
            <a:spLocks noGrp="1" noChangeArrowheads="1"/>
          </p:cNvSpPr>
          <p:nvPr>
            <p:ph type="ftr" sz="quarter" idx="4"/>
          </p:nvPr>
        </p:nvSpPr>
        <p:spPr bwMode="auto">
          <a:xfrm>
            <a:off x="0" y="8748713"/>
            <a:ext cx="3024188"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l" defTabSz="925513" eaLnBrk="1" hangingPunct="1">
              <a:spcBef>
                <a:spcPct val="0"/>
              </a:spcBef>
              <a:buClrTx/>
              <a:buFontTx/>
              <a:buNone/>
              <a:defRPr sz="1200">
                <a:latin typeface="Arial" charset="0"/>
                <a:cs typeface="+mn-cs"/>
              </a:defRPr>
            </a:lvl1pPr>
          </a:lstStyle>
          <a:p>
            <a:pPr>
              <a:defRPr/>
            </a:pPr>
            <a:endParaRPr lang="en-US"/>
          </a:p>
        </p:txBody>
      </p:sp>
      <p:sp>
        <p:nvSpPr>
          <p:cNvPr id="30727" name="Rectangle 7"/>
          <p:cNvSpPr>
            <a:spLocks noGrp="1" noChangeArrowheads="1"/>
          </p:cNvSpPr>
          <p:nvPr>
            <p:ph type="sldNum" sz="quarter" idx="5"/>
          </p:nvPr>
        </p:nvSpPr>
        <p:spPr bwMode="auto">
          <a:xfrm>
            <a:off x="3954463" y="8748713"/>
            <a:ext cx="3024187"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r" defTabSz="925513" eaLnBrk="1" hangingPunct="1">
              <a:spcBef>
                <a:spcPct val="0"/>
              </a:spcBef>
              <a:buClrTx/>
              <a:buFontTx/>
              <a:buNone/>
              <a:defRPr sz="1200"/>
            </a:lvl1pPr>
          </a:lstStyle>
          <a:p>
            <a:pPr>
              <a:defRPr/>
            </a:pPr>
            <a:fld id="{8D109936-CD51-48A7-B2C0-0F07B9F30DE6}" type="slidenum">
              <a:rPr lang="en-US" altLang="en-US"/>
              <a:pPr>
                <a:defRPr/>
              </a:pPr>
              <a:t>‹#›</a:t>
            </a:fld>
            <a:endParaRPr lang="en-US" altLang="en-US"/>
          </a:p>
        </p:txBody>
      </p:sp>
    </p:spTree>
    <p:extLst>
      <p:ext uri="{BB962C8B-B14F-4D97-AF65-F5344CB8AC3E}">
        <p14:creationId xmlns:p14="http://schemas.microsoft.com/office/powerpoint/2010/main" val="262468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692150"/>
            <a:ext cx="4600575" cy="3451225"/>
          </a:xfrm>
        </p:spPr>
      </p:sp>
      <p:sp>
        <p:nvSpPr>
          <p:cNvPr id="3" name="Notes Placeholder 2"/>
          <p:cNvSpPr>
            <a:spLocks noGrp="1"/>
          </p:cNvSpPr>
          <p:nvPr>
            <p:ph type="body" idx="1"/>
          </p:nvPr>
        </p:nvSpPr>
        <p:spPr/>
        <p:txBody>
          <a:bodyPr>
            <a:normAutofit/>
          </a:bodyPr>
          <a:lstStyle/>
          <a:p>
            <a:r>
              <a:rPr lang="en-CA"/>
              <a:t>CMOS - Complementary Metal Oxide Semiconductor</a:t>
            </a:r>
          </a:p>
        </p:txBody>
      </p:sp>
      <p:sp>
        <p:nvSpPr>
          <p:cNvPr id="4" name="Slide Number Placeholder 3"/>
          <p:cNvSpPr>
            <a:spLocks noGrp="1"/>
          </p:cNvSpPr>
          <p:nvPr>
            <p:ph type="sldNum" sz="quarter" idx="10"/>
          </p:nvPr>
        </p:nvSpPr>
        <p:spPr/>
        <p:txBody>
          <a:bodyPr/>
          <a:lstStyle/>
          <a:p>
            <a:pPr>
              <a:defRPr/>
            </a:pPr>
            <a:fld id="{8D109936-CD51-48A7-B2C0-0F07B9F30DE6}" type="slidenum">
              <a:rPr lang="en-US" altLang="en-US" smtClean="0"/>
              <a:pPr>
                <a:defRPr/>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C02411D-37B9-4CA3-A6AB-0B46ACCE3964}" type="slidenum">
              <a:rPr lang="en-US" altLang="en-US" smtClean="0"/>
              <a:pPr>
                <a:spcBef>
                  <a:spcPct val="0"/>
                </a:spcBef>
              </a:pPr>
              <a:t>17</a:t>
            </a:fld>
            <a:endParaRPr lang="en-US" altLang="en-US"/>
          </a:p>
        </p:txBody>
      </p:sp>
      <p:sp>
        <p:nvSpPr>
          <p:cNvPr id="29699" name="Rectangle 2"/>
          <p:cNvSpPr>
            <a:spLocks noGrp="1" noRot="1" noChangeAspect="1" noChangeArrowheads="1" noTextEdit="1"/>
          </p:cNvSpPr>
          <p:nvPr>
            <p:ph type="sldImg"/>
          </p:nvPr>
        </p:nvSpPr>
        <p:spPr>
          <a:xfrm>
            <a:off x="1190625" y="692150"/>
            <a:ext cx="4600575" cy="3451225"/>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latin typeface="Arial" panose="020B0604020202020204" pitchFamily="34" charset="0"/>
              </a:rPr>
              <a:t>A </a:t>
            </a:r>
            <a:r>
              <a:rPr lang="en-US" altLang="en-US" sz="1000" i="1">
                <a:latin typeface="Arial" panose="020B0604020202020204" pitchFamily="34" charset="0"/>
              </a:rPr>
              <a:t>batch job </a:t>
            </a:r>
            <a:r>
              <a:rPr lang="en-US" altLang="en-US" sz="1000">
                <a:latin typeface="Arial" panose="020B0604020202020204" pitchFamily="34" charset="0"/>
              </a:rPr>
              <a:t>is submitted on the computer, reads and processes data in bulk, and produces output. A batch job can last for hours.</a:t>
            </a:r>
          </a:p>
          <a:p>
            <a:pPr eaLnBrk="1" hangingPunct="1"/>
            <a:endParaRPr lang="en-US" altLang="en-US" sz="1000">
              <a:latin typeface="Arial" panose="020B0604020202020204" pitchFamily="34" charset="0"/>
            </a:endParaRPr>
          </a:p>
          <a:p>
            <a:pPr eaLnBrk="1" hangingPunct="1"/>
            <a:r>
              <a:rPr lang="en-US" altLang="en-US" sz="1000">
                <a:latin typeface="Arial" panose="020B0604020202020204" pitchFamily="34" charset="0"/>
              </a:rPr>
              <a:t>While batch processing is possible on distributed systems, it is not as commonplace as on mainframes because distributed systems often lack:</a:t>
            </a:r>
          </a:p>
          <a:p>
            <a:pPr eaLnBrk="1" hangingPunct="1">
              <a:buFontTx/>
              <a:buChar char="•"/>
            </a:pPr>
            <a:r>
              <a:rPr lang="en-US" altLang="en-US" sz="1000">
                <a:latin typeface="Arial" panose="020B0604020202020204" pitchFamily="34" charset="0"/>
              </a:rPr>
              <a:t> Sufficient data storage</a:t>
            </a:r>
          </a:p>
          <a:p>
            <a:pPr eaLnBrk="1" hangingPunct="1">
              <a:buFontTx/>
              <a:buChar char="•"/>
            </a:pPr>
            <a:r>
              <a:rPr lang="en-US" altLang="en-US" sz="1000">
                <a:latin typeface="Arial" panose="020B0604020202020204" pitchFamily="34" charset="0"/>
              </a:rPr>
              <a:t> Available processor capacity or </a:t>
            </a:r>
            <a:r>
              <a:rPr lang="en-US" altLang="en-US" sz="1000" i="1">
                <a:latin typeface="Arial" panose="020B0604020202020204" pitchFamily="34" charset="0"/>
              </a:rPr>
              <a:t>cycles</a:t>
            </a:r>
          </a:p>
          <a:p>
            <a:pPr eaLnBrk="1" hangingPunct="1">
              <a:buFontTx/>
              <a:buChar char="•"/>
            </a:pPr>
            <a:r>
              <a:rPr lang="en-US" altLang="en-US" sz="1000">
                <a:latin typeface="Arial" panose="020B0604020202020204" pitchFamily="34" charset="0"/>
              </a:rPr>
              <a:t> Sysplex-wide management of system resources and job scheduling.</a:t>
            </a:r>
          </a:p>
          <a:p>
            <a:pPr eaLnBrk="1" hangingPunct="1">
              <a:buFontTx/>
              <a:buChar char="•"/>
            </a:pPr>
            <a:endParaRPr lang="en-US" altLang="en-US" sz="1000">
              <a:latin typeface="Arial" panose="020B0604020202020204" pitchFamily="34" charset="0"/>
            </a:endParaRPr>
          </a:p>
          <a:p>
            <a:pPr eaLnBrk="1" hangingPunct="1"/>
            <a:r>
              <a:rPr lang="en-US" altLang="en-US" sz="1000">
                <a:latin typeface="Arial" panose="020B0604020202020204" pitchFamily="34" charset="0"/>
              </a:rPr>
              <a:t>Mainframes serve a vast number of </a:t>
            </a:r>
            <a:r>
              <a:rPr lang="en-US" altLang="en-US" sz="1000" i="1">
                <a:latin typeface="Arial" panose="020B0604020202020204" pitchFamily="34" charset="0"/>
              </a:rPr>
              <a:t>online transaction processing </a:t>
            </a:r>
            <a:r>
              <a:rPr lang="en-US" altLang="en-US" sz="1000">
                <a:latin typeface="Arial" panose="020B0604020202020204" pitchFamily="34" charset="0"/>
              </a:rPr>
              <a:t>(OLTP) systems. These are often mission-critical applications that businesses depend on for their core functions. Some industry uses of online systems:</a:t>
            </a:r>
          </a:p>
          <a:p>
            <a:pPr eaLnBrk="1" hangingPunct="1">
              <a:buFontTx/>
              <a:buChar char="•"/>
            </a:pPr>
            <a:r>
              <a:rPr lang="en-US" altLang="en-US" sz="1000">
                <a:latin typeface="Arial" panose="020B0604020202020204" pitchFamily="34" charset="0"/>
              </a:rPr>
              <a:t> Banks – ATMs, teller systems for customer service</a:t>
            </a:r>
          </a:p>
          <a:p>
            <a:pPr eaLnBrk="1" hangingPunct="1">
              <a:buFontTx/>
              <a:buChar char="•"/>
            </a:pPr>
            <a:r>
              <a:rPr lang="en-US" altLang="en-US" sz="1000">
                <a:latin typeface="Arial" panose="020B0604020202020204" pitchFamily="34" charset="0"/>
              </a:rPr>
              <a:t> Insurance – Agent systems for policy management and claims processing</a:t>
            </a:r>
          </a:p>
          <a:p>
            <a:pPr eaLnBrk="1" hangingPunct="1">
              <a:buFontTx/>
              <a:buChar char="•"/>
            </a:pPr>
            <a:r>
              <a:rPr lang="en-US" altLang="en-US" sz="1000">
                <a:latin typeface="Arial" panose="020B0604020202020204" pitchFamily="34" charset="0"/>
              </a:rPr>
              <a:t> Travel and transport – Airline reservation systems</a:t>
            </a:r>
          </a:p>
          <a:p>
            <a:pPr eaLnBrk="1" hangingPunct="1">
              <a:buFontTx/>
              <a:buChar char="•"/>
            </a:pPr>
            <a:r>
              <a:rPr lang="en-US" altLang="en-US" sz="1000">
                <a:latin typeface="Arial" panose="020B0604020202020204" pitchFamily="34" charset="0"/>
              </a:rPr>
              <a:t> Manufacturing – Inventory control, production scheduling</a:t>
            </a:r>
          </a:p>
          <a:p>
            <a:pPr eaLnBrk="1" hangingPunct="1">
              <a:buFontTx/>
              <a:buChar char="•"/>
            </a:pPr>
            <a:r>
              <a:rPr lang="en-US" altLang="en-US" sz="1000">
                <a:latin typeface="Arial" panose="020B0604020202020204" pitchFamily="34" charset="0"/>
              </a:rPr>
              <a:t> Government – Tax processing, license issuance and management.</a:t>
            </a:r>
          </a:p>
          <a:p>
            <a:pPr eaLnBrk="1" hangingPunct="1">
              <a:buFontTx/>
              <a:buChar char="•"/>
            </a:pPr>
            <a:endParaRPr lang="en-US" altLang="en-US" sz="1000">
              <a:latin typeface="Arial" panose="020B0604020202020204" pitchFamily="34" charset="0"/>
            </a:endParaRPr>
          </a:p>
          <a:p>
            <a:pPr eaLnBrk="1" hangingPunct="1"/>
            <a:endParaRPr lang="en-US" altLang="en-US" sz="1000">
              <a:latin typeface="Arial" panose="020B0604020202020204" pitchFamily="34" charset="0"/>
            </a:endParaRPr>
          </a:p>
        </p:txBody>
      </p:sp>
    </p:spTree>
    <p:extLst>
      <p:ext uri="{BB962C8B-B14F-4D97-AF65-F5344CB8AC3E}">
        <p14:creationId xmlns:p14="http://schemas.microsoft.com/office/powerpoint/2010/main" val="132733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218AA52-8FA3-47C3-8F33-65ED8D49D59C}" type="slidenum">
              <a:rPr lang="en-US" altLang="en-US" smtClean="0"/>
              <a:pPr>
                <a:spcBef>
                  <a:spcPct val="0"/>
                </a:spcBef>
              </a:pPr>
              <a:t>18</a:t>
            </a:fld>
            <a:endParaRPr lang="en-US" altLang="en-US"/>
          </a:p>
        </p:txBody>
      </p:sp>
      <p:sp>
        <p:nvSpPr>
          <p:cNvPr id="31747" name="Rectangle 2"/>
          <p:cNvSpPr>
            <a:spLocks noGrp="1" noRot="1" noChangeAspect="1" noChangeArrowheads="1" noTextEdit="1"/>
          </p:cNvSpPr>
          <p:nvPr>
            <p:ph type="sldImg"/>
          </p:nvPr>
        </p:nvSpPr>
        <p:spPr>
          <a:xfrm>
            <a:off x="1190625" y="692150"/>
            <a:ext cx="4600575" cy="3451225"/>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Consider the following elements at work in the scheduled batch process:</a:t>
            </a:r>
          </a:p>
          <a:p>
            <a:pPr eaLnBrk="1" hangingPunct="1"/>
            <a:r>
              <a:rPr lang="en-US" altLang="en-US">
                <a:latin typeface="Arial" panose="020B0604020202020204" pitchFamily="34" charset="0"/>
              </a:rPr>
              <a:t>1. At night, many batch jobs executing programs and utilities are processed. These jobs consolidate the results of the online transactions executed during the day.</a:t>
            </a:r>
          </a:p>
          <a:p>
            <a:pPr eaLnBrk="1" hangingPunct="1"/>
            <a:r>
              <a:rPr lang="en-US" altLang="en-US">
                <a:latin typeface="Arial" panose="020B0604020202020204" pitchFamily="34" charset="0"/>
              </a:rPr>
              <a:t>2. The batch jobs generate reports of business statistics.</a:t>
            </a:r>
          </a:p>
          <a:p>
            <a:pPr eaLnBrk="1" hangingPunct="1"/>
            <a:r>
              <a:rPr lang="en-US" altLang="en-US">
                <a:latin typeface="Arial" panose="020B0604020202020204" pitchFamily="34" charset="0"/>
              </a:rPr>
              <a:t>3. Backups of critical files and databases are made before and after the batch window.</a:t>
            </a:r>
          </a:p>
          <a:p>
            <a:pPr eaLnBrk="1" hangingPunct="1"/>
            <a:r>
              <a:rPr lang="en-US" altLang="en-US">
                <a:latin typeface="Arial" panose="020B0604020202020204" pitchFamily="34" charset="0"/>
              </a:rPr>
              <a:t>4. Reports with business statistics are sent to a specific area for analysis during the following day.</a:t>
            </a:r>
          </a:p>
          <a:p>
            <a:pPr eaLnBrk="1" hangingPunct="1"/>
            <a:r>
              <a:rPr lang="en-US" altLang="en-US">
                <a:latin typeface="Arial" panose="020B0604020202020204" pitchFamily="34" charset="0"/>
              </a:rPr>
              <a:t>5. Reports with exceptions are sent to the branch offices.</a:t>
            </a:r>
          </a:p>
          <a:p>
            <a:pPr eaLnBrk="1" hangingPunct="1"/>
            <a:r>
              <a:rPr lang="en-US" altLang="en-US">
                <a:latin typeface="Arial" panose="020B0604020202020204" pitchFamily="34" charset="0"/>
              </a:rPr>
              <a:t>6. Monthly account balance reports are generated and sent to all bank customers.</a:t>
            </a:r>
          </a:p>
          <a:p>
            <a:pPr eaLnBrk="1" hangingPunct="1"/>
            <a:r>
              <a:rPr lang="en-US" altLang="en-US">
                <a:latin typeface="Arial" panose="020B0604020202020204" pitchFamily="34" charset="0"/>
              </a:rPr>
              <a:t>7. Reports with processing summary are sent to the partner credit card company.</a:t>
            </a:r>
          </a:p>
          <a:p>
            <a:pPr eaLnBrk="1" hangingPunct="1"/>
            <a:r>
              <a:rPr lang="en-US" altLang="en-US">
                <a:latin typeface="Arial" panose="020B0604020202020204" pitchFamily="34" charset="0"/>
              </a:rPr>
              <a:t>8. A credit card transaction report is received from the partner company.</a:t>
            </a:r>
          </a:p>
          <a:p>
            <a:pPr eaLnBrk="1" hangingPunct="1"/>
            <a:r>
              <a:rPr lang="en-US" altLang="en-US">
                <a:latin typeface="Arial" panose="020B0604020202020204" pitchFamily="34" charset="0"/>
              </a:rPr>
              <a:t>9. In the production control department, the operations area is monitoring the messages on the system console and the execution of the jobs.</a:t>
            </a:r>
          </a:p>
          <a:p>
            <a:pPr eaLnBrk="1" hangingPunct="1"/>
            <a:r>
              <a:rPr lang="en-US" altLang="en-US">
                <a:latin typeface="Arial" panose="020B0604020202020204" pitchFamily="34" charset="0"/>
              </a:rPr>
              <a:t>10. Jobs and transactions are reading or updating the database (the same database used by online transactions) and many files are written to tape.</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6032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7A7AA0-9651-4D7C-A8B5-E4B86CA1C358}" type="slidenum">
              <a:rPr lang="en-US" altLang="en-US" smtClean="0"/>
              <a:pPr>
                <a:spcBef>
                  <a:spcPct val="0"/>
                </a:spcBef>
              </a:pPr>
              <a:t>19</a:t>
            </a:fld>
            <a:endParaRPr lang="en-US" altLang="en-US"/>
          </a:p>
        </p:txBody>
      </p:sp>
      <p:sp>
        <p:nvSpPr>
          <p:cNvPr id="33795" name="Rectangle 2"/>
          <p:cNvSpPr>
            <a:spLocks noGrp="1" noRot="1" noChangeAspect="1" noChangeArrowheads="1" noTextEdit="1"/>
          </p:cNvSpPr>
          <p:nvPr>
            <p:ph type="sldImg"/>
          </p:nvPr>
        </p:nvSpPr>
        <p:spPr>
          <a:xfrm>
            <a:off x="1190625" y="692150"/>
            <a:ext cx="4600575" cy="3451225"/>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Common online transactions using a mainframe: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1. A customer uses an ATM, which presents a user-friendly interface for various functions: Withdrawal, query account balance, deposit, transfer, or cash advance from a credit card account.</a:t>
            </a:r>
          </a:p>
          <a:p>
            <a:pPr eaLnBrk="1" hangingPunct="1"/>
            <a:r>
              <a:rPr lang="en-US" altLang="en-US">
                <a:latin typeface="Arial" panose="020B0604020202020204" pitchFamily="34" charset="0"/>
              </a:rPr>
              <a:t>2. Elsewhere in the same private network, a bank employee in a branch office performs operations such as consulting, fund applications, and money ordering.</a:t>
            </a:r>
          </a:p>
          <a:p>
            <a:pPr eaLnBrk="1" hangingPunct="1"/>
            <a:r>
              <a:rPr lang="en-US" altLang="en-US">
                <a:latin typeface="Arial" panose="020B0604020202020204" pitchFamily="34" charset="0"/>
              </a:rPr>
              <a:t>3. At the bank’s central office, business analysts tune transactions for improved performance. Other staff use specialized online systems for office automation to perform customer relationship management, budget planning, and stock control.</a:t>
            </a:r>
          </a:p>
          <a:p>
            <a:pPr eaLnBrk="1" hangingPunct="1"/>
            <a:r>
              <a:rPr lang="en-US" altLang="en-US">
                <a:latin typeface="Arial" panose="020B0604020202020204" pitchFamily="34" charset="0"/>
              </a:rPr>
              <a:t>4. All requests directed to the mainframe computer for processing.</a:t>
            </a:r>
          </a:p>
          <a:p>
            <a:pPr eaLnBrk="1" hangingPunct="1"/>
            <a:r>
              <a:rPr lang="en-US" altLang="en-US">
                <a:latin typeface="Arial" panose="020B0604020202020204" pitchFamily="34" charset="0"/>
              </a:rPr>
              <a:t>5. Programs running on the mainframe computer perform updates and inquires to the database management system (for example, DB2).</a:t>
            </a:r>
          </a:p>
          <a:p>
            <a:pPr eaLnBrk="1" hangingPunct="1"/>
            <a:r>
              <a:rPr lang="en-US" altLang="en-US">
                <a:latin typeface="Arial" panose="020B0604020202020204" pitchFamily="34" charset="0"/>
              </a:rPr>
              <a:t>6. Specialized disk storage systems store the database files.</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0214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8C0F716-9775-4739-B263-36D7768EC4B4}" type="slidenum">
              <a:rPr lang="en-US" altLang="en-US" smtClean="0"/>
              <a:pPr>
                <a:spcBef>
                  <a:spcPct val="0"/>
                </a:spcBef>
              </a:pPr>
              <a:t>20</a:t>
            </a:fld>
            <a:endParaRPr lang="en-US" altLang="en-US"/>
          </a:p>
        </p:txBody>
      </p:sp>
      <p:sp>
        <p:nvSpPr>
          <p:cNvPr id="35843" name="Rectangle 2"/>
          <p:cNvSpPr>
            <a:spLocks noGrp="1" noRot="1" noChangeAspect="1" noChangeArrowheads="1" noTextEdit="1"/>
          </p:cNvSpPr>
          <p:nvPr>
            <p:ph type="sldImg"/>
          </p:nvPr>
        </p:nvSpPr>
        <p:spPr>
          <a:xfrm>
            <a:off x="1190625" y="692150"/>
            <a:ext cx="4600575" cy="3451225"/>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z="1000" b="1">
                <a:latin typeface="Arial" panose="020B0604020202020204" pitchFamily="34" charset="0"/>
              </a:rPr>
              <a:t>System administrators</a:t>
            </a:r>
            <a:r>
              <a:rPr lang="en-US" altLang="en-US" sz="1000">
                <a:latin typeface="Arial" panose="020B0604020202020204" pitchFamily="34" charset="0"/>
              </a:rPr>
              <a:t> perform more of the day-to-day tasks related to maintaining the critical business data that resides on the mainframe, while the </a:t>
            </a:r>
            <a:r>
              <a:rPr lang="en-US" altLang="en-US" sz="1000" b="1">
                <a:latin typeface="Arial" panose="020B0604020202020204" pitchFamily="34" charset="0"/>
              </a:rPr>
              <a:t>system programmer</a:t>
            </a:r>
            <a:r>
              <a:rPr lang="en-US" altLang="en-US" sz="1000">
                <a:latin typeface="Arial" panose="020B0604020202020204" pitchFamily="34" charset="0"/>
              </a:rPr>
              <a:t> focuses on maintaining the system itself.</a:t>
            </a:r>
          </a:p>
          <a:p>
            <a:pPr eaLnBrk="1" hangingPunct="1">
              <a:lnSpc>
                <a:spcPct val="90000"/>
              </a:lnSpc>
            </a:pPr>
            <a:r>
              <a:rPr lang="en-US" altLang="en-US" sz="1000">
                <a:latin typeface="Arial" panose="020B0604020202020204" pitchFamily="34" charset="0"/>
              </a:rPr>
              <a:t>Examples of system administrators include database administrators and security administrators. While system programmer expertise lies mainly in the mainframe hardware and software areas, system administrators are more likely to have experience with the applications.</a:t>
            </a:r>
          </a:p>
          <a:p>
            <a:pPr eaLnBrk="1" hangingPunct="1">
              <a:lnSpc>
                <a:spcPct val="90000"/>
              </a:lnSpc>
            </a:pPr>
            <a:endParaRPr lang="en-US" altLang="en-US" sz="1000">
              <a:latin typeface="Arial" panose="020B0604020202020204" pitchFamily="34" charset="0"/>
            </a:endParaRPr>
          </a:p>
          <a:p>
            <a:pPr eaLnBrk="1" hangingPunct="1">
              <a:lnSpc>
                <a:spcPct val="90000"/>
              </a:lnSpc>
            </a:pPr>
            <a:r>
              <a:rPr lang="en-US" altLang="en-US" sz="1000">
                <a:latin typeface="Arial" panose="020B0604020202020204" pitchFamily="34" charset="0"/>
              </a:rPr>
              <a:t>The </a:t>
            </a:r>
            <a:r>
              <a:rPr lang="en-US" altLang="en-US" sz="1000" b="1">
                <a:latin typeface="Arial" panose="020B0604020202020204" pitchFamily="34" charset="0"/>
              </a:rPr>
              <a:t>application designer and application programmer</a:t>
            </a:r>
            <a:r>
              <a:rPr lang="en-US" altLang="en-US" sz="1000">
                <a:latin typeface="Arial" panose="020B0604020202020204" pitchFamily="34" charset="0"/>
              </a:rPr>
              <a:t> (or </a:t>
            </a:r>
            <a:r>
              <a:rPr lang="en-US" altLang="en-US" sz="1000" i="1">
                <a:latin typeface="Arial" panose="020B0604020202020204" pitchFamily="34" charset="0"/>
              </a:rPr>
              <a:t>developer</a:t>
            </a:r>
            <a:r>
              <a:rPr lang="en-US" altLang="en-US" sz="1000">
                <a:latin typeface="Arial" panose="020B0604020202020204" pitchFamily="34" charset="0"/>
              </a:rPr>
              <a:t>) design, build, test, and deliver mainframe applications for the company’s end users and customers. Based on requirements gathered from business analysts and end users, the designer creates a design specification from which the programmer constructs an application. The process includes many iterations of code changes and compiles, application builds, and unit testing.</a:t>
            </a:r>
          </a:p>
          <a:p>
            <a:pPr eaLnBrk="1" hangingPunct="1">
              <a:lnSpc>
                <a:spcPct val="90000"/>
              </a:lnSpc>
            </a:pPr>
            <a:endParaRPr lang="en-US" altLang="en-US" sz="1000">
              <a:latin typeface="Arial" panose="020B0604020202020204" pitchFamily="34" charset="0"/>
            </a:endParaRPr>
          </a:p>
          <a:p>
            <a:pPr eaLnBrk="1" hangingPunct="1">
              <a:lnSpc>
                <a:spcPct val="90000"/>
              </a:lnSpc>
            </a:pPr>
            <a:r>
              <a:rPr lang="en-US" altLang="en-US" sz="1000">
                <a:latin typeface="Arial" panose="020B0604020202020204" pitchFamily="34" charset="0"/>
              </a:rPr>
              <a:t>The </a:t>
            </a:r>
            <a:r>
              <a:rPr lang="en-US" altLang="en-US" sz="1000" b="1">
                <a:latin typeface="Arial" panose="020B0604020202020204" pitchFamily="34" charset="0"/>
              </a:rPr>
              <a:t>system operator</a:t>
            </a:r>
            <a:r>
              <a:rPr lang="en-US" altLang="en-US" sz="1000">
                <a:latin typeface="Arial" panose="020B0604020202020204" pitchFamily="34" charset="0"/>
              </a:rPr>
              <a:t> monitors and controls the operation of the mainframe hardware and software. The operator starts and stops system tasks, monitors the system consoles for unusual conditions, and works with the system programming and production control staff to ensure the health and normal operation of the systems.</a:t>
            </a:r>
          </a:p>
          <a:p>
            <a:pPr eaLnBrk="1" hangingPunct="1">
              <a:lnSpc>
                <a:spcPct val="90000"/>
              </a:lnSpc>
            </a:pPr>
            <a:endParaRPr lang="en-US" altLang="en-US" sz="1000">
              <a:latin typeface="Arial" panose="020B0604020202020204" pitchFamily="34" charset="0"/>
            </a:endParaRPr>
          </a:p>
          <a:p>
            <a:pPr eaLnBrk="1" hangingPunct="1">
              <a:lnSpc>
                <a:spcPct val="90000"/>
              </a:lnSpc>
            </a:pPr>
            <a:r>
              <a:rPr lang="en-US" altLang="en-US" sz="1000">
                <a:latin typeface="Arial" panose="020B0604020202020204" pitchFamily="34" charset="0"/>
              </a:rPr>
              <a:t>The </a:t>
            </a:r>
            <a:r>
              <a:rPr lang="en-US" altLang="en-US" sz="1000" b="1">
                <a:latin typeface="Arial" panose="020B0604020202020204" pitchFamily="34" charset="0"/>
              </a:rPr>
              <a:t>production control analyst</a:t>
            </a:r>
            <a:r>
              <a:rPr lang="en-US" altLang="en-US" sz="1000">
                <a:latin typeface="Arial" panose="020B0604020202020204" pitchFamily="34" charset="0"/>
              </a:rPr>
              <a:t> is responsible for ensuring that batch workloads run to completion--without error or delay.</a:t>
            </a:r>
          </a:p>
        </p:txBody>
      </p:sp>
    </p:spTree>
    <p:extLst>
      <p:ext uri="{BB962C8B-B14F-4D97-AF65-F5344CB8AC3E}">
        <p14:creationId xmlns:p14="http://schemas.microsoft.com/office/powerpoint/2010/main" val="269930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206BCEA-11B7-4D11-935D-1E2546D77C25}" type="slidenum">
              <a:rPr lang="en-US" altLang="en-US" smtClean="0"/>
              <a:pPr>
                <a:spcBef>
                  <a:spcPct val="0"/>
                </a:spcBef>
              </a:pPr>
              <a:t>21</a:t>
            </a:fld>
            <a:endParaRPr lang="en-US" altLang="en-US"/>
          </a:p>
        </p:txBody>
      </p:sp>
      <p:sp>
        <p:nvSpPr>
          <p:cNvPr id="37891" name="Rectangle 2"/>
          <p:cNvSpPr>
            <a:spLocks noGrp="1" noRot="1" noChangeAspect="1" noChangeArrowheads="1" noTextEdit="1"/>
          </p:cNvSpPr>
          <p:nvPr>
            <p:ph type="sldImg"/>
          </p:nvPr>
        </p:nvSpPr>
        <p:spPr>
          <a:xfrm>
            <a:off x="1187450" y="690563"/>
            <a:ext cx="4603750" cy="3452812"/>
          </a:xfrm>
          <a:ln/>
        </p:spPr>
      </p:sp>
      <p:sp>
        <p:nvSpPr>
          <p:cNvPr id="37892" name="Rectangle 3"/>
          <p:cNvSpPr>
            <a:spLocks noGrp="1" noChangeArrowheads="1"/>
          </p:cNvSpPr>
          <p:nvPr>
            <p:ph type="body" idx="1"/>
          </p:nvPr>
        </p:nvSpPr>
        <p:spPr>
          <a:xfrm>
            <a:off x="698500" y="4375150"/>
            <a:ext cx="5583238" cy="4144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There is one other OS that is not on this chart, Linux. It is life to this platform (application growth, skills issues, MIPS growth). All the problems the MF has had Linux has been a God Send! It’s the survive and thrive. It’s thriving now and there is one reason why – Linux!</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70751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8EF8D2-10E1-48CD-B614-E897595C56FB}" type="slidenum">
              <a:rPr lang="en-US" altLang="en-US" smtClean="0"/>
              <a:pPr>
                <a:spcBef>
                  <a:spcPct val="0"/>
                </a:spcBef>
              </a:pPr>
              <a:t>5</a:t>
            </a:fld>
            <a:endParaRPr lang="en-US" altLang="en-US"/>
          </a:p>
        </p:txBody>
      </p:sp>
      <p:sp>
        <p:nvSpPr>
          <p:cNvPr id="10243" name="Rectangle 2"/>
          <p:cNvSpPr>
            <a:spLocks noGrp="1" noRot="1" noChangeAspect="1" noChangeArrowheads="1" noTextEdit="1"/>
          </p:cNvSpPr>
          <p:nvPr>
            <p:ph type="sldImg"/>
          </p:nvPr>
        </p:nvSpPr>
        <p:spPr>
          <a:xfrm>
            <a:off x="1187450" y="690563"/>
            <a:ext cx="4603750" cy="3452812"/>
          </a:xfrm>
          <a:ln/>
        </p:spPr>
      </p:sp>
      <p:sp>
        <p:nvSpPr>
          <p:cNvPr id="10244" name="Rectangle 3"/>
          <p:cNvSpPr>
            <a:spLocks noGrp="1" noChangeArrowheads="1"/>
          </p:cNvSpPr>
          <p:nvPr>
            <p:ph type="body" idx="1"/>
          </p:nvPr>
        </p:nvSpPr>
        <p:spPr>
          <a:xfrm>
            <a:off x="698500" y="4373563"/>
            <a:ext cx="5583238" cy="414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cs-CZ" altLang="en-US" dirty="0">
              <a:latin typeface="Arial" panose="020B0604020202020204" pitchFamily="34" charset="0"/>
            </a:endParaRPr>
          </a:p>
          <a:p>
            <a:pPr eaLnBrk="1" hangingPunct="1"/>
            <a:r>
              <a:rPr lang="en-GB" altLang="en-US" sz="1300" dirty="0">
                <a:latin typeface="Arial" panose="020B0604020202020204" pitchFamily="34" charset="0"/>
              </a:rPr>
              <a:t>System/360 offered a choice of five processors and 19 combinations of power, speed and memory. A user could operate the same magnetic tape and disk products as another user with a processor 100 times more powerful. </a:t>
            </a:r>
          </a:p>
          <a:p>
            <a:pPr eaLnBrk="1" hangingPunct="1"/>
            <a:r>
              <a:rPr lang="en-GB" altLang="en-US" sz="1300" dirty="0">
                <a:latin typeface="Arial" panose="020B0604020202020204" pitchFamily="34" charset="0"/>
              </a:rPr>
              <a:t>System/360 also offered dramatic performance gains, thanks to Solid Logic Technology - half-inch ceramic modules containing circuitry far denser, faster and more reliable than earlier transistors.</a:t>
            </a:r>
            <a:endParaRPr lang="cs-CZ" altLang="en-US" sz="1300" dirty="0">
              <a:latin typeface="Arial" panose="020B0604020202020204" pitchFamily="34" charset="0"/>
            </a:endParaRPr>
          </a:p>
          <a:p>
            <a:pPr eaLnBrk="1" hangingPunct="1"/>
            <a:endParaRPr lang="cs-CZ" altLang="en-US" sz="1300" dirty="0">
              <a:latin typeface="Arial" panose="020B0604020202020204" pitchFamily="34" charset="0"/>
            </a:endParaRPr>
          </a:p>
          <a:p>
            <a:pPr eaLnBrk="1" hangingPunct="1"/>
            <a:r>
              <a:rPr lang="en-GB" altLang="en-US" dirty="0">
                <a:latin typeface="Arial" panose="020B0604020202020204" pitchFamily="34" charset="0"/>
              </a:rPr>
              <a:t>System/360 monthly rentals will range from $2,700 for a basic configuration to $115,000 for a typical large multisystem configuration. </a:t>
            </a:r>
          </a:p>
          <a:p>
            <a:pPr eaLnBrk="1" hangingPunct="1"/>
            <a:r>
              <a:rPr lang="en-GB" altLang="en-US" dirty="0">
                <a:latin typeface="Arial" panose="020B0604020202020204" pitchFamily="34" charset="0"/>
              </a:rPr>
              <a:t>Comparable purchase prices range from $133,000 to $5,500,000.</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Prices as low as $3,000,000 per MIP !</a:t>
            </a:r>
          </a:p>
          <a:p>
            <a:pPr eaLnBrk="1" hangingPunct="1"/>
            <a:r>
              <a:rPr lang="en-GB" altLang="en-US" dirty="0">
                <a:latin typeface="Arial" panose="020B0604020202020204" pitchFamily="34" charset="0"/>
              </a:rPr>
              <a:t>In 1964 a nice house cost about $6,000 </a:t>
            </a:r>
          </a:p>
          <a:p>
            <a:pPr eaLnBrk="1" hangingPunct="1"/>
            <a:r>
              <a:rPr lang="en-GB" altLang="en-US" dirty="0">
                <a:latin typeface="Arial" panose="020B0604020202020204" pitchFamily="34" charset="0"/>
              </a:rPr>
              <a:t>Today </a:t>
            </a:r>
            <a:r>
              <a:rPr lang="en-GB" altLang="en-US" dirty="0" err="1">
                <a:latin typeface="Arial" panose="020B0604020202020204" pitchFamily="34" charset="0"/>
              </a:rPr>
              <a:t>zSeries</a:t>
            </a:r>
            <a:r>
              <a:rPr lang="en-GB" altLang="en-US" dirty="0">
                <a:latin typeface="Arial" panose="020B0604020202020204" pitchFamily="34" charset="0"/>
              </a:rPr>
              <a:t> pricing is less than $1000 per MIP</a:t>
            </a:r>
            <a:endParaRPr lang="cs-CZ" altLang="en-US" dirty="0">
              <a:latin typeface="Arial" panose="020B0604020202020204" pitchFamily="34" charset="0"/>
            </a:endParaRPr>
          </a:p>
          <a:p>
            <a:pPr eaLnBrk="1" hangingPunct="1"/>
            <a:endParaRPr lang="de-AT" altLang="en-US" sz="1300" dirty="0">
              <a:latin typeface="Arial" panose="020B0604020202020204" pitchFamily="34" charset="0"/>
            </a:endParaRPr>
          </a:p>
        </p:txBody>
      </p:sp>
    </p:spTree>
    <p:extLst>
      <p:ext uri="{BB962C8B-B14F-4D97-AF65-F5344CB8AC3E}">
        <p14:creationId xmlns:p14="http://schemas.microsoft.com/office/powerpoint/2010/main" val="80890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093CF3F-4ECC-48C3-8AF6-4625DD530D6E}" type="slidenum">
              <a:rPr lang="en-US" altLang="en-US" smtClean="0"/>
              <a:pPr>
                <a:spcBef>
                  <a:spcPct val="0"/>
                </a:spcBef>
              </a:pPr>
              <a:t>6</a:t>
            </a:fld>
            <a:endParaRPr lang="en-US" altLang="en-US"/>
          </a:p>
        </p:txBody>
      </p:sp>
      <p:sp>
        <p:nvSpPr>
          <p:cNvPr id="12291" name="Rectangle 2"/>
          <p:cNvSpPr>
            <a:spLocks noGrp="1" noRot="1" noChangeAspect="1" noChangeArrowheads="1" noTextEdit="1"/>
          </p:cNvSpPr>
          <p:nvPr>
            <p:ph type="sldImg"/>
          </p:nvPr>
        </p:nvSpPr>
        <p:spPr>
          <a:xfrm>
            <a:off x="1189038" y="688975"/>
            <a:ext cx="4602162" cy="3451225"/>
          </a:xfrm>
          <a:ln/>
        </p:spPr>
      </p:sp>
      <p:sp>
        <p:nvSpPr>
          <p:cNvPr id="12292" name="Rectangle 3"/>
          <p:cNvSpPr>
            <a:spLocks noGrp="1" noChangeArrowheads="1"/>
          </p:cNvSpPr>
          <p:nvPr>
            <p:ph type="body" idx="1"/>
          </p:nvPr>
        </p:nvSpPr>
        <p:spPr>
          <a:xfrm>
            <a:off x="698500" y="4376738"/>
            <a:ext cx="5583238"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CH" altLang="en-US" sz="1800">
              <a:latin typeface="Arial" panose="020B0604020202020204" pitchFamily="34" charset="0"/>
            </a:endParaRPr>
          </a:p>
        </p:txBody>
      </p:sp>
    </p:spTree>
    <p:extLst>
      <p:ext uri="{BB962C8B-B14F-4D97-AF65-F5344CB8AC3E}">
        <p14:creationId xmlns:p14="http://schemas.microsoft.com/office/powerpoint/2010/main" val="89951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0E360B-6A83-4092-BE57-22A1553C8900}" type="slidenum">
              <a:rPr lang="en-US" altLang="en-US" smtClean="0"/>
              <a:pPr>
                <a:spcBef>
                  <a:spcPct val="0"/>
                </a:spcBef>
              </a:pPr>
              <a:t>7</a:t>
            </a:fld>
            <a:endParaRPr lang="en-US" altLang="en-US"/>
          </a:p>
        </p:txBody>
      </p:sp>
      <p:sp>
        <p:nvSpPr>
          <p:cNvPr id="14339" name="Rectangle 2"/>
          <p:cNvSpPr>
            <a:spLocks noGrp="1" noRot="1" noChangeAspect="1" noChangeArrowheads="1" noTextEdit="1"/>
          </p:cNvSpPr>
          <p:nvPr>
            <p:ph type="sldImg"/>
          </p:nvPr>
        </p:nvSpPr>
        <p:spPr>
          <a:xfrm>
            <a:off x="1031875" y="709613"/>
            <a:ext cx="4732338" cy="3549650"/>
          </a:xfrm>
          <a:ln/>
        </p:spPr>
      </p:sp>
      <p:sp>
        <p:nvSpPr>
          <p:cNvPr id="14340" name="Rectangle 3"/>
          <p:cNvSpPr>
            <a:spLocks noGrp="1" noChangeArrowheads="1"/>
          </p:cNvSpPr>
          <p:nvPr>
            <p:ph type="body" idx="1"/>
          </p:nvPr>
        </p:nvSpPr>
        <p:spPr>
          <a:xfrm>
            <a:off x="904875" y="4495800"/>
            <a:ext cx="4981575" cy="4259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System/360 was introduced in 1964.  z/OS, its successor, is the result of 40 years of constant innovation and refinement.  From the System/360 Model 40 to the zSeries 990, and from the beginnings of OS/360 to z/OS, new capabilities and technologies have been added while protecting your investment in existing applications.</a:t>
            </a:r>
          </a:p>
        </p:txBody>
      </p:sp>
    </p:spTree>
    <p:extLst>
      <p:ext uri="{BB962C8B-B14F-4D97-AF65-F5344CB8AC3E}">
        <p14:creationId xmlns:p14="http://schemas.microsoft.com/office/powerpoint/2010/main" val="208583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D0DB0F3-ED67-4DB7-8BB5-BD4A978F03AF}" type="slidenum">
              <a:rPr lang="en-US" altLang="en-US" smtClean="0"/>
              <a:pPr>
                <a:spcBef>
                  <a:spcPct val="0"/>
                </a:spcBef>
              </a:pPr>
              <a:t>9</a:t>
            </a:fld>
            <a:endParaRPr lang="en-US" altLang="en-US"/>
          </a:p>
        </p:txBody>
      </p:sp>
      <p:sp>
        <p:nvSpPr>
          <p:cNvPr id="17411" name="Rectangle 2"/>
          <p:cNvSpPr>
            <a:spLocks noGrp="1" noRot="1" noChangeAspect="1" noChangeArrowheads="1" noTextEdit="1"/>
          </p:cNvSpPr>
          <p:nvPr>
            <p:ph type="sldImg"/>
          </p:nvPr>
        </p:nvSpPr>
        <p:spPr>
          <a:xfrm>
            <a:off x="1190625" y="692150"/>
            <a:ext cx="4600575" cy="3451225"/>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Despite the predominance of mainframes in the business world, these machines are largely invisible to the general public, the academic community, and indeed many experienced IT professionals. Instead, other forms of computing attract more attention, at least in terms of visibility and public awareness. That this is so is perhaps not surprising. After all, who among us needs direct access to a mainframe? And, if we did, where would we find one to access? In truth, we are </a:t>
            </a:r>
            <a:r>
              <a:rPr lang="en-US" altLang="en-US" i="1">
                <a:latin typeface="Arial" panose="020B0604020202020204" pitchFamily="34" charset="0"/>
              </a:rPr>
              <a:t>all </a:t>
            </a:r>
            <a:r>
              <a:rPr lang="en-US" altLang="en-US">
                <a:latin typeface="Arial" panose="020B0604020202020204" pitchFamily="34" charset="0"/>
              </a:rPr>
              <a:t>mainframe users, whether we realize it or not.</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8370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5D0A483-A4EA-414C-92A1-80F320973B97}" type="slidenum">
              <a:rPr lang="en-US" altLang="en-US" smtClean="0"/>
              <a:pPr>
                <a:spcBef>
                  <a:spcPct val="0"/>
                </a:spcBef>
              </a:pPr>
              <a:t>10</a:t>
            </a:fld>
            <a:endParaRPr lang="en-US" altLang="en-US"/>
          </a:p>
        </p:txBody>
      </p:sp>
      <p:sp>
        <p:nvSpPr>
          <p:cNvPr id="19459" name="Rectangle 2"/>
          <p:cNvSpPr>
            <a:spLocks noGrp="1" noRot="1" noChangeAspect="1" noChangeArrowheads="1" noTextEdit="1"/>
          </p:cNvSpPr>
          <p:nvPr>
            <p:ph type="sldImg"/>
          </p:nvPr>
        </p:nvSpPr>
        <p:spPr>
          <a:xfrm>
            <a:off x="1190625" y="692150"/>
            <a:ext cx="4600575" cy="3451225"/>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 The instructor should supplement these bullets with their own thoughts ! ”</a:t>
            </a:r>
          </a:p>
        </p:txBody>
      </p:sp>
    </p:spTree>
    <p:extLst>
      <p:ext uri="{BB962C8B-B14F-4D97-AF65-F5344CB8AC3E}">
        <p14:creationId xmlns:p14="http://schemas.microsoft.com/office/powerpoint/2010/main" val="401567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1567DDB-1554-4F48-AF1D-CC1B45390759}" type="slidenum">
              <a:rPr lang="en-US" altLang="en-US" smtClean="0"/>
              <a:pPr>
                <a:spcBef>
                  <a:spcPct val="0"/>
                </a:spcBef>
              </a:pPr>
              <a:t>11</a:t>
            </a:fld>
            <a:endParaRPr lang="en-US" altLang="en-US"/>
          </a:p>
        </p:txBody>
      </p:sp>
      <p:sp>
        <p:nvSpPr>
          <p:cNvPr id="21507" name="Rectangle 2"/>
          <p:cNvSpPr>
            <a:spLocks noGrp="1" noRot="1" noChangeAspect="1" noChangeArrowheads="1" noTextEdit="1"/>
          </p:cNvSpPr>
          <p:nvPr>
            <p:ph type="sldImg"/>
          </p:nvPr>
        </p:nvSpPr>
        <p:spPr>
          <a:xfrm>
            <a:off x="1190625" y="692150"/>
            <a:ext cx="4600575" cy="3451225"/>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slide displays the mainframe’s continued growth improvements in all directions. While some of the previous generation of machines have grown more along one graphical axis for a given family, later families focus on the other axes. The balanced design of today’s mainframe achieves improvement equally along all four axes.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ITR = Internal Throughput Rate (SRM Second or Service Units)</a:t>
            </a:r>
          </a:p>
        </p:txBody>
      </p:sp>
    </p:spTree>
    <p:extLst>
      <p:ext uri="{BB962C8B-B14F-4D97-AF65-F5344CB8AC3E}">
        <p14:creationId xmlns:p14="http://schemas.microsoft.com/office/powerpoint/2010/main" val="362898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B46D75E-AC7E-4110-8BB4-A3BD185CC8A7}" type="slidenum">
              <a:rPr lang="en-US" altLang="en-US" smtClean="0"/>
              <a:pPr>
                <a:spcBef>
                  <a:spcPct val="0"/>
                </a:spcBef>
              </a:pPr>
              <a:t>13</a:t>
            </a:fld>
            <a:endParaRPr lang="en-US" altLang="en-US"/>
          </a:p>
        </p:txBody>
      </p:sp>
      <p:sp>
        <p:nvSpPr>
          <p:cNvPr id="24579" name="Rectangle 2"/>
          <p:cNvSpPr>
            <a:spLocks noGrp="1" noRot="1" noChangeAspect="1" noChangeArrowheads="1" noTextEdit="1"/>
          </p:cNvSpPr>
          <p:nvPr>
            <p:ph type="sldImg"/>
          </p:nvPr>
        </p:nvSpPr>
        <p:spPr>
          <a:xfrm>
            <a:off x="1190625" y="692150"/>
            <a:ext cx="4600575" cy="3451225"/>
          </a:xfrm>
          <a:ln/>
        </p:spPr>
      </p:sp>
      <p:sp>
        <p:nvSpPr>
          <p:cNvPr id="2355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dirty="0">
                <a:latin typeface="Arial" panose="020B0604020202020204" pitchFamily="34" charset="0"/>
              </a:rPr>
              <a:t>IBM has a mainframe to suit most business organizations, from small to large. Each model provides for </a:t>
            </a:r>
            <a:r>
              <a:rPr lang="en-US" altLang="en-US" dirty="0" err="1">
                <a:latin typeface="Arial" panose="020B0604020202020204" pitchFamily="34" charset="0"/>
              </a:rPr>
              <a:t>subcapacity</a:t>
            </a:r>
            <a:r>
              <a:rPr lang="en-US" altLang="en-US" dirty="0">
                <a:latin typeface="Arial" panose="020B0604020202020204" pitchFamily="34" charset="0"/>
              </a:rPr>
              <a:t> processors from very granular processing requirements up to the full range of high-end computing.</a:t>
            </a:r>
          </a:p>
          <a:p>
            <a:pPr marL="171450" indent="-171450" eaLnBrk="1" hangingPunct="1">
              <a:buFont typeface="Arial" panose="020B0604020202020204" pitchFamily="34" charset="0"/>
              <a:buChar char="•"/>
              <a:defRPr/>
            </a:pPr>
            <a:r>
              <a:rPr lang="en-US" altLang="en-US" dirty="0">
                <a:latin typeface="Arial" panose="020B0604020202020204" pitchFamily="34" charset="0"/>
              </a:rPr>
              <a:t>The System z Business Class (BC) with a focus on small to midrange enterprise computing, delivers an entry point with very granular scalability and an unprecedented range of capacity settings to grow with the workload. It delivers unparalleled qualities of service to help manage growth and reduce cost and risk. The BC server further extends System z leadership by enriching its flexibility with enhancements to the just-in-time capacity deployment functions in a single frame housing. The BC provides for a maximum of up to 10 configurable CPs. The BC shares many of the characteristics and processing traits of its ‘bigger brother’.</a:t>
            </a:r>
          </a:p>
          <a:p>
            <a:pPr marL="171450" indent="-171450" eaLnBrk="1" hangingPunct="1">
              <a:buFont typeface="Arial" panose="020B0604020202020204" pitchFamily="34" charset="0"/>
              <a:buChar char="•"/>
              <a:defRPr/>
            </a:pPr>
            <a:r>
              <a:rPr lang="en-US" altLang="en-US" dirty="0">
                <a:latin typeface="Arial" panose="020B0604020202020204" pitchFamily="34" charset="0"/>
              </a:rPr>
              <a:t>The System z Enterprise Class (EC) also delivers granular scalability and capacity settings on a much larger scale targeted to very high end processing needs. It has a larger frame to house the extensive capacity to support greater processing requirements. The EC offers up to 64 configurable CPs and is considered IBM’s flagship platform.</a:t>
            </a:r>
          </a:p>
        </p:txBody>
      </p:sp>
    </p:spTree>
    <p:extLst>
      <p:ext uri="{BB962C8B-B14F-4D97-AF65-F5344CB8AC3E}">
        <p14:creationId xmlns:p14="http://schemas.microsoft.com/office/powerpoint/2010/main" val="160091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defRPr>
            </a:lvl1pPr>
            <a:lvl2pPr marL="742950" indent="-285750" defTabSz="925513">
              <a:spcBef>
                <a:spcPct val="30000"/>
              </a:spcBef>
              <a:defRPr sz="1200">
                <a:solidFill>
                  <a:schemeClr val="tx1"/>
                </a:solidFill>
                <a:latin typeface="Arial" panose="020B0604020202020204" pitchFamily="34" charset="0"/>
              </a:defRPr>
            </a:lvl2pPr>
            <a:lvl3pPr marL="1143000" indent="-228600" defTabSz="925513">
              <a:spcBef>
                <a:spcPct val="30000"/>
              </a:spcBef>
              <a:defRPr sz="1200">
                <a:solidFill>
                  <a:schemeClr val="tx1"/>
                </a:solidFill>
                <a:latin typeface="Arial" panose="020B0604020202020204" pitchFamily="34" charset="0"/>
              </a:defRPr>
            </a:lvl3pPr>
            <a:lvl4pPr marL="1600200" indent="-228600" defTabSz="925513">
              <a:spcBef>
                <a:spcPct val="30000"/>
              </a:spcBef>
              <a:defRPr sz="1200">
                <a:solidFill>
                  <a:schemeClr val="tx1"/>
                </a:solidFill>
                <a:latin typeface="Arial" panose="020B0604020202020204" pitchFamily="34" charset="0"/>
              </a:defRPr>
            </a:lvl4pPr>
            <a:lvl5pPr marL="2057400" indent="-228600" defTabSz="925513">
              <a:spcBef>
                <a:spcPct val="30000"/>
              </a:spcBef>
              <a:defRPr sz="1200">
                <a:solidFill>
                  <a:schemeClr val="tx1"/>
                </a:solidFill>
                <a:latin typeface="Arial" panose="020B0604020202020204" pitchFamily="34" charset="0"/>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F4C07E-BC71-4777-91BF-53DF2E396F04}" type="slidenum">
              <a:rPr lang="en-US" altLang="en-US" smtClean="0"/>
              <a:pPr>
                <a:spcBef>
                  <a:spcPct val="0"/>
                </a:spcBef>
              </a:pPr>
              <a:t>16</a:t>
            </a:fld>
            <a:endParaRPr lang="en-US" altLang="en-US"/>
          </a:p>
        </p:txBody>
      </p:sp>
      <p:sp>
        <p:nvSpPr>
          <p:cNvPr id="27651" name="Rectangle 2"/>
          <p:cNvSpPr>
            <a:spLocks noGrp="1" noRot="1" noChangeAspect="1" noChangeArrowheads="1" noTextEdit="1"/>
          </p:cNvSpPr>
          <p:nvPr>
            <p:ph type="sldImg"/>
          </p:nvPr>
        </p:nvSpPr>
        <p:spPr>
          <a:xfrm>
            <a:off x="1190625" y="692150"/>
            <a:ext cx="4600575" cy="3451225"/>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b="1">
                <a:latin typeface="Arial" panose="020B0604020202020204" pitchFamily="34" charset="0"/>
              </a:rPr>
              <a:t>Instructor should spend time discussing these bullets –</a:t>
            </a:r>
          </a:p>
          <a:p>
            <a:pPr eaLnBrk="1" hangingPunct="1">
              <a:lnSpc>
                <a:spcPct val="80000"/>
              </a:lnSpc>
            </a:pPr>
            <a:endParaRPr lang="en-US" altLang="en-US" sz="800" b="1">
              <a:latin typeface="Arial" panose="020B0604020202020204" pitchFamily="34" charset="0"/>
            </a:endParaRPr>
          </a:p>
          <a:p>
            <a:pPr eaLnBrk="1" hangingPunct="1">
              <a:lnSpc>
                <a:spcPct val="80000"/>
              </a:lnSpc>
            </a:pPr>
            <a:r>
              <a:rPr lang="en-US" altLang="en-US" sz="800" b="1">
                <a:latin typeface="Arial" panose="020B0604020202020204" pitchFamily="34" charset="0"/>
              </a:rPr>
              <a:t>Reliability 	</a:t>
            </a:r>
            <a:r>
              <a:rPr lang="en-US" altLang="en-US" sz="800">
                <a:latin typeface="Arial" panose="020B0604020202020204" pitchFamily="34" charset="0"/>
              </a:rPr>
              <a:t>Involves the use of high-quality hardware and software components, and extensive self-checking and self-recovery by hardware components.</a:t>
            </a:r>
          </a:p>
          <a:p>
            <a:pPr eaLnBrk="1" hangingPunct="1">
              <a:lnSpc>
                <a:spcPct val="80000"/>
              </a:lnSpc>
            </a:pPr>
            <a:r>
              <a:rPr lang="en-US" altLang="en-US" sz="800" b="1">
                <a:latin typeface="Arial" panose="020B0604020202020204" pitchFamily="34" charset="0"/>
              </a:rPr>
              <a:t>Availability 	</a:t>
            </a:r>
            <a:r>
              <a:rPr lang="en-US" altLang="en-US" sz="800">
                <a:latin typeface="Arial" panose="020B0604020202020204" pitchFamily="34" charset="0"/>
              </a:rPr>
              <a:t>The ability of hardware to detect and automatically replace failing hardware elements, and for system software to detect, isolate, and recover failing software components.</a:t>
            </a:r>
          </a:p>
          <a:p>
            <a:pPr eaLnBrk="1" hangingPunct="1">
              <a:lnSpc>
                <a:spcPct val="80000"/>
              </a:lnSpc>
            </a:pPr>
            <a:r>
              <a:rPr lang="en-US" altLang="en-US" sz="800" b="1">
                <a:latin typeface="Arial" panose="020B0604020202020204" pitchFamily="34" charset="0"/>
              </a:rPr>
              <a:t>Serviceability </a:t>
            </a:r>
            <a:r>
              <a:rPr lang="en-US" altLang="en-US" sz="800">
                <a:latin typeface="Arial" panose="020B0604020202020204" pitchFamily="34" charset="0"/>
              </a:rPr>
              <a:t>Through well-defined units of replacement, the hardware and software can often be non-disruptively serviced or upgraded, with little or no impact to the operational system.</a:t>
            </a:r>
          </a:p>
          <a:p>
            <a:pPr eaLnBrk="1" hangingPunct="1">
              <a:lnSpc>
                <a:spcPct val="80000"/>
              </a:lnSpc>
            </a:pPr>
            <a:endParaRPr lang="en-US" altLang="en-US" sz="800">
              <a:latin typeface="Arial" panose="020B0604020202020204" pitchFamily="34" charset="0"/>
            </a:endParaRPr>
          </a:p>
          <a:p>
            <a:pPr eaLnBrk="1" hangingPunct="1">
              <a:lnSpc>
                <a:spcPct val="80000"/>
              </a:lnSpc>
            </a:pPr>
            <a:r>
              <a:rPr lang="en-US" altLang="en-US" sz="800">
                <a:latin typeface="Arial" panose="020B0604020202020204" pitchFamily="34" charset="0"/>
              </a:rPr>
              <a:t>A </a:t>
            </a:r>
            <a:r>
              <a:rPr lang="en-US" altLang="en-US" sz="800" b="1">
                <a:latin typeface="Arial" panose="020B0604020202020204" pitchFamily="34" charset="0"/>
              </a:rPr>
              <a:t>secure</a:t>
            </a:r>
            <a:r>
              <a:rPr lang="en-US" altLang="en-US" sz="800">
                <a:latin typeface="Arial" panose="020B0604020202020204" pitchFamily="34" charset="0"/>
              </a:rPr>
              <a:t> computer system prevents users from accessing or changing any objects on the system, including user data, except through system-provided interfaces that enforce authority rules. Mainframe computers can provide a very secure system for processing large numbers of heterogeneous applications that access critical data.</a:t>
            </a:r>
          </a:p>
          <a:p>
            <a:pPr eaLnBrk="1" hangingPunct="1">
              <a:lnSpc>
                <a:spcPct val="80000"/>
              </a:lnSpc>
            </a:pPr>
            <a:endParaRPr lang="en-US" altLang="en-US" sz="800">
              <a:latin typeface="Arial" panose="020B0604020202020204" pitchFamily="34" charset="0"/>
            </a:endParaRPr>
          </a:p>
          <a:p>
            <a:pPr eaLnBrk="1" hangingPunct="1">
              <a:lnSpc>
                <a:spcPct val="80000"/>
              </a:lnSpc>
            </a:pPr>
            <a:r>
              <a:rPr lang="en-US" altLang="en-US" sz="800">
                <a:latin typeface="Arial" panose="020B0604020202020204" pitchFamily="34" charset="0"/>
              </a:rPr>
              <a:t>By </a:t>
            </a:r>
            <a:r>
              <a:rPr lang="en-US" altLang="en-US" sz="800" b="1">
                <a:latin typeface="Arial" panose="020B0604020202020204" pitchFamily="34" charset="0"/>
              </a:rPr>
              <a:t>scalability</a:t>
            </a:r>
            <a:r>
              <a:rPr lang="en-US" altLang="en-US" sz="800">
                <a:latin typeface="Arial" panose="020B0604020202020204" pitchFamily="34" charset="0"/>
              </a:rPr>
              <a:t> we mean the ability of the hardware, software, or a distributed system to continue to function well as it is changed in size or volume; for example, the ability to retain performance levels when adding processors, memory, and storage.</a:t>
            </a:r>
          </a:p>
          <a:p>
            <a:pPr eaLnBrk="1" hangingPunct="1">
              <a:lnSpc>
                <a:spcPct val="80000"/>
              </a:lnSpc>
            </a:pPr>
            <a:endParaRPr lang="en-US" altLang="en-US" sz="800">
              <a:latin typeface="Arial" panose="020B0604020202020204" pitchFamily="34" charset="0"/>
            </a:endParaRPr>
          </a:p>
          <a:p>
            <a:pPr eaLnBrk="1" hangingPunct="1">
              <a:lnSpc>
                <a:spcPct val="80000"/>
              </a:lnSpc>
            </a:pPr>
            <a:r>
              <a:rPr lang="en-US" altLang="en-US" sz="800">
                <a:latin typeface="Arial" panose="020B0604020202020204" pitchFamily="34" charset="0"/>
              </a:rPr>
              <a:t>The need to support applications of varying ages imposes a strict </a:t>
            </a:r>
            <a:r>
              <a:rPr lang="en-US" altLang="en-US" sz="800" b="1">
                <a:latin typeface="Arial" panose="020B0604020202020204" pitchFamily="34" charset="0"/>
              </a:rPr>
              <a:t>compatibility</a:t>
            </a:r>
            <a:r>
              <a:rPr lang="en-US" altLang="en-US" sz="800">
                <a:latin typeface="Arial" panose="020B0604020202020204" pitchFamily="34" charset="0"/>
              </a:rPr>
              <a:t> demand on mainframe hardware and software, which have been upgraded many times since the first System/360 mainframe computer was shipped in 1964. Applications </a:t>
            </a:r>
            <a:r>
              <a:rPr lang="en-US" altLang="en-US" sz="800" i="1">
                <a:latin typeface="Arial" panose="020B0604020202020204" pitchFamily="34" charset="0"/>
              </a:rPr>
              <a:t>must </a:t>
            </a:r>
            <a:r>
              <a:rPr lang="en-US" altLang="en-US" sz="800">
                <a:latin typeface="Arial" panose="020B0604020202020204" pitchFamily="34" charset="0"/>
              </a:rPr>
              <a:t>continue to work properly. Thus, much of the design work for new hardware and system software revolves around this compatibility requirement.</a:t>
            </a:r>
          </a:p>
          <a:p>
            <a:pPr eaLnBrk="1" hangingPunct="1">
              <a:lnSpc>
                <a:spcPct val="80000"/>
              </a:lnSpc>
            </a:pPr>
            <a:endParaRPr lang="en-US" altLang="en-US" sz="800">
              <a:latin typeface="Arial" panose="020B0604020202020204" pitchFamily="34" charset="0"/>
            </a:endParaRPr>
          </a:p>
          <a:p>
            <a:pPr eaLnBrk="1" hangingPunct="1">
              <a:lnSpc>
                <a:spcPct val="80000"/>
              </a:lnSpc>
            </a:pPr>
            <a:r>
              <a:rPr lang="en-US" altLang="en-US" sz="800">
                <a:latin typeface="Arial" panose="020B0604020202020204" pitchFamily="34" charset="0"/>
              </a:rPr>
              <a:t>Each new generation of mainframes has added improvements in one or more of the following areas:</a:t>
            </a:r>
          </a:p>
          <a:p>
            <a:pPr eaLnBrk="1" hangingPunct="1">
              <a:lnSpc>
                <a:spcPct val="80000"/>
              </a:lnSpc>
              <a:buFontTx/>
              <a:buChar char="•"/>
            </a:pPr>
            <a:r>
              <a:rPr lang="en-US" altLang="en-US" sz="800">
                <a:latin typeface="Arial" panose="020B0604020202020204" pitchFamily="34" charset="0"/>
              </a:rPr>
              <a:t> More and faster processors</a:t>
            </a:r>
          </a:p>
          <a:p>
            <a:pPr eaLnBrk="1" hangingPunct="1">
              <a:lnSpc>
                <a:spcPct val="80000"/>
              </a:lnSpc>
              <a:buFontTx/>
              <a:buChar char="•"/>
            </a:pPr>
            <a:r>
              <a:rPr lang="en-US" altLang="en-US" sz="800">
                <a:latin typeface="Arial" panose="020B0604020202020204" pitchFamily="34" charset="0"/>
              </a:rPr>
              <a:t> More physical memory and greater memory addressing capability</a:t>
            </a:r>
          </a:p>
          <a:p>
            <a:pPr eaLnBrk="1" hangingPunct="1">
              <a:lnSpc>
                <a:spcPct val="80000"/>
              </a:lnSpc>
              <a:buFontTx/>
              <a:buChar char="•"/>
            </a:pPr>
            <a:r>
              <a:rPr lang="en-US" altLang="en-US" sz="800">
                <a:latin typeface="Arial" panose="020B0604020202020204" pitchFamily="34" charset="0"/>
              </a:rPr>
              <a:t> Dynamic capabilities for upgrading both hardware and software</a:t>
            </a:r>
          </a:p>
          <a:p>
            <a:pPr eaLnBrk="1" hangingPunct="1">
              <a:lnSpc>
                <a:spcPct val="80000"/>
              </a:lnSpc>
              <a:buFontTx/>
              <a:buChar char="•"/>
            </a:pPr>
            <a:r>
              <a:rPr lang="en-US" altLang="en-US" sz="800">
                <a:latin typeface="Arial" panose="020B0604020202020204" pitchFamily="34" charset="0"/>
              </a:rPr>
              <a:t> More sophisticated automated hardware error checking and recovery</a:t>
            </a:r>
          </a:p>
          <a:p>
            <a:pPr eaLnBrk="1" hangingPunct="1">
              <a:lnSpc>
                <a:spcPct val="80000"/>
              </a:lnSpc>
              <a:buFontTx/>
              <a:buChar char="•"/>
            </a:pPr>
            <a:r>
              <a:rPr lang="en-US" altLang="en-US" sz="800">
                <a:latin typeface="Arial" panose="020B0604020202020204" pitchFamily="34" charset="0"/>
              </a:rPr>
              <a:t> Enhanced devices for input/output (I/O) and more and faster paths (</a:t>
            </a:r>
            <a:r>
              <a:rPr lang="en-US" altLang="en-US" sz="800" i="1">
                <a:latin typeface="Arial" panose="020B0604020202020204" pitchFamily="34" charset="0"/>
              </a:rPr>
              <a:t>channels</a:t>
            </a:r>
            <a:r>
              <a:rPr lang="en-US" altLang="en-US" sz="800">
                <a:latin typeface="Arial" panose="020B0604020202020204" pitchFamily="34" charset="0"/>
              </a:rPr>
              <a:t>) between I/O devices and processors</a:t>
            </a:r>
          </a:p>
          <a:p>
            <a:pPr eaLnBrk="1" hangingPunct="1">
              <a:lnSpc>
                <a:spcPct val="80000"/>
              </a:lnSpc>
              <a:buFontTx/>
              <a:buChar char="•"/>
            </a:pPr>
            <a:r>
              <a:rPr lang="en-US" altLang="en-US" sz="800">
                <a:latin typeface="Arial" panose="020B0604020202020204" pitchFamily="34" charset="0"/>
              </a:rPr>
              <a:t> Sophisticated I/O attachments, such as LAN adapters with extensive inboard processing</a:t>
            </a:r>
          </a:p>
          <a:p>
            <a:pPr eaLnBrk="1" hangingPunct="1">
              <a:lnSpc>
                <a:spcPct val="80000"/>
              </a:lnSpc>
              <a:buFontTx/>
              <a:buChar char="•"/>
            </a:pPr>
            <a:r>
              <a:rPr lang="en-US" altLang="en-US" sz="800">
                <a:latin typeface="Arial" panose="020B0604020202020204" pitchFamily="34" charset="0"/>
              </a:rPr>
              <a:t> Increased ability to divide the resources of one machine into multiple, logically independent and isolated systems, each running its own operating system</a:t>
            </a:r>
          </a:p>
          <a:p>
            <a:pPr eaLnBrk="1" hangingPunct="1">
              <a:lnSpc>
                <a:spcPct val="80000"/>
              </a:lnSpc>
              <a:buFontTx/>
              <a:buChar char="•"/>
            </a:pPr>
            <a:r>
              <a:rPr lang="en-US" altLang="en-US" sz="800">
                <a:latin typeface="Arial" panose="020B0604020202020204" pitchFamily="34" charset="0"/>
              </a:rPr>
              <a:t> Enhanced clustering technologies, such as </a:t>
            </a:r>
            <a:r>
              <a:rPr lang="en-US" altLang="en-US" sz="800" i="1">
                <a:latin typeface="Arial" panose="020B0604020202020204" pitchFamily="34" charset="0"/>
              </a:rPr>
              <a:t>Parallel Sysplex, </a:t>
            </a:r>
            <a:r>
              <a:rPr lang="en-US" altLang="en-US" sz="800">
                <a:latin typeface="Arial" panose="020B0604020202020204" pitchFamily="34" charset="0"/>
              </a:rPr>
              <a:t>and the ability to share data among multiple systems.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In software engineering, </a:t>
            </a:r>
            <a:r>
              <a:rPr lang="en-US" altLang="en-US" b="1">
                <a:latin typeface="Arial" panose="020B0604020202020204" pitchFamily="34" charset="0"/>
              </a:rPr>
              <a:t>extensibility</a:t>
            </a:r>
            <a:r>
              <a:rPr lang="en-US" altLang="en-US">
                <a:latin typeface="Arial" panose="020B0604020202020204" pitchFamily="34" charset="0"/>
              </a:rPr>
              <a:t> is a system design principle where the implementation takes into consideration future growth. It is a systemic measure of the ability to extend a system and the level of effort required to implement the</a:t>
            </a:r>
          </a:p>
          <a:p>
            <a:pPr eaLnBrk="1" hangingPunct="1"/>
            <a:r>
              <a:rPr lang="en-US" altLang="en-US">
                <a:latin typeface="Arial" panose="020B0604020202020204" pitchFamily="34" charset="0"/>
              </a:rPr>
              <a:t>extension. Extensions can be through the addition of new functionality or through modification of existing functionality. The mainframe’s central theme is to provide for change while minimizing impact to existing system functions.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Most organizations do not accurately calculate the </a:t>
            </a:r>
            <a:r>
              <a:rPr lang="en-US" altLang="en-US" b="1">
                <a:latin typeface="Arial" panose="020B0604020202020204" pitchFamily="34" charset="0"/>
              </a:rPr>
              <a:t>total costs</a:t>
            </a:r>
            <a:r>
              <a:rPr lang="en-US" altLang="en-US">
                <a:latin typeface="Arial" panose="020B0604020202020204" pitchFamily="34" charset="0"/>
              </a:rPr>
              <a:t> of their server proliferation, largely because chargeback mechanisms do not exist, because only incremental mainframe investment costs are compared to incremental distributed costs, or because total shadow costs are not weighed in. Many organizations also fail to recognize the path length delays and context switching of running workloads across many servers which typically adds up to a performance penalty non existent on the mainframe.</a:t>
            </a:r>
          </a:p>
          <a:p>
            <a:pPr eaLnBrk="1" hangingPunct="1"/>
            <a:endParaRPr lang="en-US" altLang="en-US" sz="800">
              <a:latin typeface="Arial" panose="020B0604020202020204" pitchFamily="34" charset="0"/>
            </a:endParaRPr>
          </a:p>
          <a:p>
            <a:pPr eaLnBrk="1" hangingPunct="1"/>
            <a:r>
              <a:rPr lang="en-US" altLang="en-US">
                <a:latin typeface="Arial" panose="020B0604020202020204" pitchFamily="34" charset="0"/>
              </a:rPr>
              <a:t>The mainframe’s virtualization leverages the power of many servers using a small hardware footprint. Today’s mainframe reduces the </a:t>
            </a:r>
            <a:r>
              <a:rPr lang="en-US" altLang="en-US" b="1">
                <a:latin typeface="Arial" panose="020B0604020202020204" pitchFamily="34" charset="0"/>
              </a:rPr>
              <a:t>impact of energy cost</a:t>
            </a:r>
            <a:r>
              <a:rPr lang="en-US" altLang="en-US">
                <a:latin typeface="Arial" panose="020B0604020202020204" pitchFamily="34" charset="0"/>
              </a:rPr>
              <a:t> to a near-negligible value when calculated on a per logical server basis becausemore applications, several hundred of them, can be deployed on a single machine.</a:t>
            </a:r>
            <a:endParaRPr lang="en-US" altLang="en-US" sz="800">
              <a:latin typeface="Arial" panose="020B0604020202020204" pitchFamily="34" charset="0"/>
            </a:endParaRPr>
          </a:p>
        </p:txBody>
      </p:sp>
    </p:spTree>
    <p:extLst>
      <p:ext uri="{BB962C8B-B14F-4D97-AF65-F5344CB8AC3E}">
        <p14:creationId xmlns:p14="http://schemas.microsoft.com/office/powerpoint/2010/main" val="530449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good midd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White">
          <a:xfrm>
            <a:off x="0" y="1668463"/>
            <a:ext cx="91440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blackWhite">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eaLnBrk="1" hangingPunct="1">
              <a:defRPr/>
            </a:pPr>
            <a:endParaRPr lang="en-CA" altLang="en-US"/>
          </a:p>
        </p:txBody>
      </p:sp>
      <p:sp>
        <p:nvSpPr>
          <p:cNvPr id="6" name="Rectangle 4"/>
          <p:cNvSpPr>
            <a:spLocks noChangeArrowheads="1"/>
          </p:cNvSpPr>
          <p:nvPr/>
        </p:nvSpPr>
        <p:spPr bwMode="blackWhite">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eaLnBrk="1" hangingPunct="1">
              <a:defRPr/>
            </a:pPr>
            <a:endParaRPr lang="en-CA" altLang="en-US"/>
          </a:p>
        </p:txBody>
      </p:sp>
      <p:sp>
        <p:nvSpPr>
          <p:cNvPr id="7" name="Rectangle 8"/>
          <p:cNvSpPr>
            <a:spLocks noChangeArrowheads="1"/>
          </p:cNvSpPr>
          <p:nvPr/>
        </p:nvSpPr>
        <p:spPr bwMode="black">
          <a:xfrm>
            <a:off x="2006600"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288" tIns="18288" rIns="18288" bIns="18288" anchor="ctr"/>
          <a:lstStyle>
            <a:lvl1pPr marL="342900" indent="-3429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l" eaLnBrk="1" hangingPunct="1">
              <a:lnSpc>
                <a:spcPct val="98000"/>
              </a:lnSpc>
              <a:spcBef>
                <a:spcPct val="20000"/>
              </a:spcBef>
              <a:buClrTx/>
              <a:buFontTx/>
              <a:buNone/>
              <a:defRPr/>
            </a:pPr>
            <a:r>
              <a:rPr lang="en-US" altLang="en-US" sz="1800">
                <a:solidFill>
                  <a:srgbClr val="FFFFFF"/>
                </a:solidFill>
              </a:rPr>
              <a:t>Introduction to z/OS Basics</a:t>
            </a:r>
          </a:p>
        </p:txBody>
      </p:sp>
      <p:sp>
        <p:nvSpPr>
          <p:cNvPr id="8" name="Line 11"/>
          <p:cNvSpPr>
            <a:spLocks noChangeShapeType="1"/>
          </p:cNvSpPr>
          <p:nvPr/>
        </p:nvSpPr>
        <p:spPr bwMode="black">
          <a:xfrm flipV="1">
            <a:off x="1863725" y="4217988"/>
            <a:ext cx="0" cy="933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12"/>
          <p:cNvSpPr>
            <a:spLocks noChangeShapeType="1"/>
          </p:cNvSpPr>
          <p:nvPr/>
        </p:nvSpPr>
        <p:spPr bwMode="black">
          <a:xfrm flipV="1">
            <a:off x="1862138" y="1347788"/>
            <a:ext cx="0" cy="32861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Rectangle 13"/>
          <p:cNvSpPr>
            <a:spLocks noChangeArrowheads="1"/>
          </p:cNvSpPr>
          <p:nvPr/>
        </p:nvSpPr>
        <p:spPr bwMode="black">
          <a:xfrm>
            <a:off x="7239000" y="6248400"/>
            <a:ext cx="16398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r">
              <a:spcBef>
                <a:spcPct val="0"/>
              </a:spcBef>
              <a:buClrTx/>
              <a:buFontTx/>
              <a:buNone/>
              <a:defRPr/>
            </a:pPr>
            <a:r>
              <a:rPr lang="en-US" altLang="en-US" sz="1000">
                <a:solidFill>
                  <a:srgbClr val="FFFFFF"/>
                </a:solidFill>
              </a:rPr>
              <a:t>© 2009 IBM Corporation</a:t>
            </a:r>
          </a:p>
        </p:txBody>
      </p:sp>
      <p:sp>
        <p:nvSpPr>
          <p:cNvPr id="129029" name="Rectangle 5"/>
          <p:cNvSpPr>
            <a:spLocks noGrp="1" noChangeArrowheads="1"/>
          </p:cNvSpPr>
          <p:nvPr>
            <p:ph type="ctrTitle"/>
          </p:nvPr>
        </p:nvSpPr>
        <p:spPr bwMode="black">
          <a:xfrm>
            <a:off x="390525" y="2493963"/>
            <a:ext cx="7954963" cy="1470025"/>
          </a:xfrm>
        </p:spPr>
        <p:txBody>
          <a:bodyPr anchor="t"/>
          <a:lstStyle>
            <a:lvl1pPr>
              <a:defRPr>
                <a:solidFill>
                  <a:schemeClr val="tx1"/>
                </a:solidFill>
              </a:defRPr>
            </a:lvl1pPr>
          </a:lstStyle>
          <a:p>
            <a:r>
              <a:rPr lang="en-US" altLang="en-US"/>
              <a:t>Presentation Title</a:t>
            </a:r>
          </a:p>
        </p:txBody>
      </p:sp>
      <p:sp>
        <p:nvSpPr>
          <p:cNvPr id="129030" name="Rectangle 6"/>
          <p:cNvSpPr>
            <a:spLocks noGrp="1" noChangeArrowheads="1"/>
          </p:cNvSpPr>
          <p:nvPr>
            <p:ph type="subTitle" idx="1"/>
          </p:nvPr>
        </p:nvSpPr>
        <p:spPr bwMode="black">
          <a:xfrm>
            <a:off x="1949450" y="4106863"/>
            <a:ext cx="6400800" cy="998537"/>
          </a:xfrm>
        </p:spPr>
        <p:txBody>
          <a:bodyPr/>
          <a:lstStyle>
            <a:lvl1pPr marL="0" indent="0">
              <a:lnSpc>
                <a:spcPct val="90000"/>
              </a:lnSpc>
              <a:spcBef>
                <a:spcPct val="0"/>
              </a:spcBef>
              <a:spcAft>
                <a:spcPct val="0"/>
              </a:spcAft>
              <a:buFont typeface="Wingdings" pitchFamily="2" charset="2"/>
              <a:buNone/>
              <a:defRPr b="0">
                <a:solidFill>
                  <a:schemeClr val="accent2"/>
                </a:solidFill>
              </a:defRPr>
            </a:lvl1pPr>
          </a:lstStyle>
          <a:p>
            <a:r>
              <a:rPr lang="en-US" altLang="en-US"/>
              <a:t>Presentation Subtitle</a:t>
            </a:r>
            <a:br>
              <a:rPr lang="en-US" altLang="en-US"/>
            </a:br>
            <a:r>
              <a:rPr lang="en-US" altLang="en-US"/>
              <a:t>Subtitle Second Line</a:t>
            </a:r>
          </a:p>
        </p:txBody>
      </p:sp>
      <p:sp>
        <p:nvSpPr>
          <p:cNvPr id="11" name="Rectangle 9"/>
          <p:cNvSpPr>
            <a:spLocks noGrp="1" noChangeArrowheads="1"/>
          </p:cNvSpPr>
          <p:nvPr>
            <p:ph type="ftr" sz="quarter" idx="10"/>
          </p:nvPr>
        </p:nvSpPr>
        <p:spPr>
          <a:xfrm>
            <a:off x="2024063" y="6221413"/>
            <a:ext cx="2897187" cy="311150"/>
          </a:xfrm>
        </p:spPr>
        <p:txBody>
          <a:bodyPr/>
          <a:lstStyle>
            <a:lvl1pPr>
              <a:defRPr sz="1300"/>
            </a:lvl1pPr>
          </a:lstStyle>
          <a:p>
            <a:pPr>
              <a:defRPr/>
            </a:pPr>
            <a:endParaRPr lang="en-US"/>
          </a:p>
        </p:txBody>
      </p:sp>
      <p:sp>
        <p:nvSpPr>
          <p:cNvPr id="12" name="Rectangle 10"/>
          <p:cNvSpPr>
            <a:spLocks noGrp="1" noChangeArrowheads="1"/>
          </p:cNvSpPr>
          <p:nvPr>
            <p:ph type="dt" sz="quarter" idx="11"/>
          </p:nvPr>
        </p:nvSpPr>
        <p:spPr>
          <a:xfrm>
            <a:off x="5391150" y="6221413"/>
            <a:ext cx="1619250" cy="311150"/>
          </a:xfrm>
        </p:spPr>
        <p:txBody>
          <a:bodyPr/>
          <a:lstStyle>
            <a:lvl1pPr>
              <a:defRPr sz="1300"/>
            </a:lvl1pPr>
          </a:lstStyle>
          <a:p>
            <a:pPr>
              <a:defRPr/>
            </a:pPr>
            <a:endParaRPr lang="en-US"/>
          </a:p>
        </p:txBody>
      </p:sp>
    </p:spTree>
    <p:extLst>
      <p:ext uri="{BB962C8B-B14F-4D97-AF65-F5344CB8AC3E}">
        <p14:creationId xmlns:p14="http://schemas.microsoft.com/office/powerpoint/2010/main" val="2488284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6832E1F0-3FCA-421E-BE57-6084B460FA4E}"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8738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84925" y="871538"/>
            <a:ext cx="2076450" cy="480695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53988" y="871538"/>
            <a:ext cx="6078537" cy="480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1B096DD9-A5D1-462E-B3B5-ABA6A241239D}"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65380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685800" y="1776413"/>
            <a:ext cx="3811588"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9788" y="1776413"/>
            <a:ext cx="3811587"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9"/>
          <p:cNvSpPr>
            <a:spLocks noGrp="1" noChangeArrowheads="1"/>
          </p:cNvSpPr>
          <p:nvPr>
            <p:ph type="sldNum" sz="quarter" idx="10"/>
          </p:nvPr>
        </p:nvSpPr>
        <p:spPr>
          <a:ln/>
        </p:spPr>
        <p:txBody>
          <a:bodyPr/>
          <a:lstStyle>
            <a:lvl1pPr>
              <a:defRPr/>
            </a:lvl1pPr>
          </a:lstStyle>
          <a:p>
            <a:pPr>
              <a:defRPr/>
            </a:pPr>
            <a:fld id="{0FF44857-BEC1-42ED-9504-0898C7B63097}"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0162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9"/>
          <p:cNvSpPr>
            <a:spLocks noGrp="1" noChangeArrowheads="1"/>
          </p:cNvSpPr>
          <p:nvPr>
            <p:ph type="sldNum" sz="quarter" idx="10"/>
          </p:nvPr>
        </p:nvSpPr>
        <p:spPr>
          <a:ln/>
        </p:spPr>
        <p:txBody>
          <a:bodyPr/>
          <a:lstStyle>
            <a:lvl1pPr>
              <a:defRPr/>
            </a:lvl1pPr>
          </a:lstStyle>
          <a:p>
            <a:pPr>
              <a:defRPr/>
            </a:pPr>
            <a:fld id="{BD44E0B9-D9CE-4637-BE4A-9D17C800CF4E}"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53154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CEDEC7D0-03F7-4442-9869-4E87DCACFB37}" type="slidenum">
              <a:rPr lang="en-US" altLang="en-US"/>
              <a:pPr>
                <a:defRPr/>
              </a:pPr>
              <a:t>‹#›</a:t>
            </a:fld>
            <a:endParaRPr lang="en-US" alt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1972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776413"/>
            <a:ext cx="3811588"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9788" y="1776413"/>
            <a:ext cx="3811587"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9"/>
          <p:cNvSpPr>
            <a:spLocks noGrp="1" noChangeArrowheads="1"/>
          </p:cNvSpPr>
          <p:nvPr>
            <p:ph type="sldNum" sz="quarter" idx="10"/>
          </p:nvPr>
        </p:nvSpPr>
        <p:spPr>
          <a:ln/>
        </p:spPr>
        <p:txBody>
          <a:bodyPr/>
          <a:lstStyle>
            <a:lvl1pPr>
              <a:defRPr/>
            </a:lvl1pPr>
          </a:lstStyle>
          <a:p>
            <a:pPr>
              <a:defRPr/>
            </a:pPr>
            <a:fld id="{EE966D3B-B7C4-4EA8-90C7-45B6D244F763}"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658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9"/>
          <p:cNvSpPr>
            <a:spLocks noGrp="1" noChangeArrowheads="1"/>
          </p:cNvSpPr>
          <p:nvPr>
            <p:ph type="sldNum" sz="quarter" idx="10"/>
          </p:nvPr>
        </p:nvSpPr>
        <p:spPr>
          <a:ln/>
        </p:spPr>
        <p:txBody>
          <a:bodyPr/>
          <a:lstStyle>
            <a:lvl1pPr>
              <a:defRPr/>
            </a:lvl1pPr>
          </a:lstStyle>
          <a:p>
            <a:pPr>
              <a:defRPr/>
            </a:pPr>
            <a:fld id="{9AFEA8AB-DF03-47E7-B3BE-EB4DCD83355C}" type="slidenum">
              <a:rPr lang="en-US" altLang="en-US"/>
              <a:pPr>
                <a:defRPr/>
              </a:pPr>
              <a:t>‹#›</a:t>
            </a:fld>
            <a:endParaRPr lang="en-US" alt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2387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9"/>
          <p:cNvSpPr>
            <a:spLocks noGrp="1" noChangeArrowheads="1"/>
          </p:cNvSpPr>
          <p:nvPr>
            <p:ph type="sldNum" sz="quarter" idx="10"/>
          </p:nvPr>
        </p:nvSpPr>
        <p:spPr>
          <a:ln/>
        </p:spPr>
        <p:txBody>
          <a:bodyPr/>
          <a:lstStyle>
            <a:lvl1pPr>
              <a:defRPr/>
            </a:lvl1pPr>
          </a:lstStyle>
          <a:p>
            <a:pPr>
              <a:defRPr/>
            </a:pPr>
            <a:fld id="{DD0A1EDC-F177-40E7-986E-9155BFD46406}" type="slidenum">
              <a:rPr lang="en-US" altLang="en-US"/>
              <a:pPr>
                <a:defRPr/>
              </a:pPr>
              <a:t>‹#›</a:t>
            </a:fld>
            <a:endParaRPr lang="en-US" alt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18570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4CE832EC-481F-4C42-90D0-10C98307A1AD}" type="slidenum">
              <a:rPr lang="en-US" altLang="en-US"/>
              <a:pPr>
                <a:defRPr/>
              </a:pPr>
              <a:t>‹#›</a:t>
            </a:fld>
            <a:endParaRPr lang="en-US" alt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45639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DBF5909E-27B0-4305-8C57-5237716E2F20}"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5739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05DBA652-5008-4D08-A829-34E7A38C38C0}" type="slidenum">
              <a:rPr lang="en-US" altLang="en-US"/>
              <a:pPr>
                <a:defRPr/>
              </a:pPr>
              <a:t>‹#›</a:t>
            </a:fld>
            <a:endParaRPr lang="en-US" alt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6792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crop_of_DM04_12_2_blue"/>
          <p:cNvPicPr>
            <a:picLocks noChangeArrowheads="1"/>
          </p:cNvPicPr>
          <p:nvPr/>
        </p:nvPicPr>
        <p:blipFill>
          <a:blip r:embed="rId14" cstate="print">
            <a:extLst>
              <a:ext uri="{28A0092B-C50C-407E-A947-70E740481C1C}">
                <a14:useLocalDpi xmlns:a14="http://schemas.microsoft.com/office/drawing/2010/main" val="0"/>
              </a:ext>
            </a:extLst>
          </a:blip>
          <a:srcRect t="54021" b="23769"/>
          <a:stretch>
            <a:fillRect/>
          </a:stretch>
        </p:blipFill>
        <p:spPr bwMode="blackWhite">
          <a:xfrm>
            <a:off x="0" y="6475413"/>
            <a:ext cx="9144000" cy="393700"/>
          </a:xfrm>
          <a:prstGeom prst="rect">
            <a:avLst/>
          </a:prstGeom>
          <a:noFill/>
          <a:ln w="31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027" name="Picture 3" descr="crop_of_DM04_12_2_blue"/>
          <p:cNvPicPr>
            <a:picLocks noChangeAspect="1" noChangeArrowheads="1"/>
          </p:cNvPicPr>
          <p:nvPr/>
        </p:nvPicPr>
        <p:blipFill>
          <a:blip r:embed="rId14" cstate="print">
            <a:extLst>
              <a:ext uri="{28A0092B-C50C-407E-A947-70E740481C1C}">
                <a14:useLocalDpi xmlns:a14="http://schemas.microsoft.com/office/drawing/2010/main" val="0"/>
              </a:ext>
            </a:extLst>
          </a:blip>
          <a:srcRect t="27010" b="52106"/>
          <a:stretch>
            <a:fillRect/>
          </a:stretch>
        </p:blipFill>
        <p:spPr bwMode="blackWhite">
          <a:xfrm>
            <a:off x="1588" y="1588"/>
            <a:ext cx="9144000" cy="381000"/>
          </a:xfrm>
          <a:prstGeom prst="rect">
            <a:avLst/>
          </a:prstGeom>
          <a:noFill/>
          <a:ln w="31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28" name="Rectangle 4"/>
          <p:cNvSpPr>
            <a:spLocks noGrp="1" noChangeArrowheads="1"/>
          </p:cNvSpPr>
          <p:nvPr>
            <p:ph type="title"/>
          </p:nvPr>
        </p:nvSpPr>
        <p:spPr bwMode="auto">
          <a:xfrm>
            <a:off x="153988" y="871538"/>
            <a:ext cx="824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85800" y="1776413"/>
            <a:ext cx="7775575"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Text Box 6"/>
          <p:cNvSpPr txBox="1">
            <a:spLocks noChangeArrowheads="1"/>
          </p:cNvSpPr>
          <p:nvPr/>
        </p:nvSpPr>
        <p:spPr bwMode="black">
          <a:xfrm>
            <a:off x="990600" y="74613"/>
            <a:ext cx="270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l">
              <a:spcBef>
                <a:spcPct val="0"/>
              </a:spcBef>
              <a:buClrTx/>
              <a:buFontTx/>
              <a:buNone/>
              <a:defRPr/>
            </a:pPr>
            <a:r>
              <a:rPr lang="en-US" altLang="en-US" sz="1400">
                <a:solidFill>
                  <a:srgbClr val="FFFFFF"/>
                </a:solidFill>
              </a:rPr>
              <a:t>Chapter 01 The New Mainframe</a:t>
            </a:r>
          </a:p>
        </p:txBody>
      </p:sp>
      <p:sp>
        <p:nvSpPr>
          <p:cNvPr id="1031" name="Rectangle 7"/>
          <p:cNvSpPr>
            <a:spLocks noChangeArrowheads="1"/>
          </p:cNvSpPr>
          <p:nvPr/>
        </p:nvSpPr>
        <p:spPr bwMode="black">
          <a:xfrm>
            <a:off x="5724525" y="6499225"/>
            <a:ext cx="3306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2pPr>
            <a:lvl3pPr marL="11430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3pPr>
            <a:lvl4pPr marL="16002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4pPr>
            <a:lvl5pPr marL="2057400" indent="-228600" algn="ctr">
              <a:spcBef>
                <a:spcPct val="50000"/>
              </a:spcBef>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buClr>
                <a:schemeClr val="accent2"/>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9pPr>
          </a:lstStyle>
          <a:p>
            <a:pPr algn="r">
              <a:spcBef>
                <a:spcPct val="0"/>
              </a:spcBef>
              <a:buClrTx/>
              <a:buFontTx/>
              <a:buNone/>
              <a:defRPr/>
            </a:pPr>
            <a:r>
              <a:rPr lang="en-US" altLang="en-US" sz="1000" dirty="0">
                <a:solidFill>
                  <a:srgbClr val="FFFFFF"/>
                </a:solidFill>
              </a:rPr>
              <a:t>© 2009 IBM Corporation</a:t>
            </a:r>
          </a:p>
        </p:txBody>
      </p:sp>
      <p:sp>
        <p:nvSpPr>
          <p:cNvPr id="128009" name="Rectangle 9"/>
          <p:cNvSpPr>
            <a:spLocks noGrp="1" noChangeArrowheads="1"/>
          </p:cNvSpPr>
          <p:nvPr>
            <p:ph type="sldNum" sz="quarter" idx="4"/>
          </p:nvPr>
        </p:nvSpPr>
        <p:spPr bwMode="black">
          <a:xfrm>
            <a:off x="153988" y="6500813"/>
            <a:ext cx="1006475"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50000"/>
              </a:spcBef>
              <a:buClrTx/>
              <a:buFontTx/>
              <a:buNone/>
              <a:defRPr sz="1000" b="1">
                <a:solidFill>
                  <a:srgbClr val="FFFFFF"/>
                </a:solidFill>
              </a:defRPr>
            </a:lvl1pPr>
          </a:lstStyle>
          <a:p>
            <a:pPr>
              <a:defRPr/>
            </a:pPr>
            <a:fld id="{977A2A6D-2907-4FDA-B6EC-621A3B1258D8}" type="slidenum">
              <a:rPr lang="en-US" altLang="en-US"/>
              <a:pPr>
                <a:defRPr/>
              </a:pPr>
              <a:t>‹#›</a:t>
            </a:fld>
            <a:endParaRPr lang="en-US" altLang="en-US"/>
          </a:p>
        </p:txBody>
      </p:sp>
      <p:sp>
        <p:nvSpPr>
          <p:cNvPr id="128010" name="Rectangle 10"/>
          <p:cNvSpPr>
            <a:spLocks noGrp="1" noChangeArrowheads="1"/>
          </p:cNvSpPr>
          <p:nvPr>
            <p:ph type="ftr" sz="quarter" idx="3"/>
          </p:nvPr>
        </p:nvSpPr>
        <p:spPr bwMode="auto">
          <a:xfrm>
            <a:off x="1447800" y="6500813"/>
            <a:ext cx="3811588" cy="246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sz="1000">
                <a:solidFill>
                  <a:srgbClr val="FFFFFF"/>
                </a:solidFill>
                <a:latin typeface="Arial" charset="0"/>
                <a:cs typeface="+mn-cs"/>
              </a:defRPr>
            </a:lvl1pPr>
          </a:lstStyle>
          <a:p>
            <a:pPr>
              <a:defRPr/>
            </a:pPr>
            <a:endParaRPr lang="en-US"/>
          </a:p>
        </p:txBody>
      </p:sp>
      <p:sp>
        <p:nvSpPr>
          <p:cNvPr id="128011" name="Rectangle 11"/>
          <p:cNvSpPr>
            <a:spLocks noGrp="1" noChangeArrowheads="1"/>
          </p:cNvSpPr>
          <p:nvPr>
            <p:ph type="dt" sz="half" idx="2"/>
          </p:nvPr>
        </p:nvSpPr>
        <p:spPr bwMode="auto">
          <a:xfrm>
            <a:off x="5456238" y="6500813"/>
            <a:ext cx="1946275" cy="246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sz="1000">
                <a:solidFill>
                  <a:srgbClr val="FFFFFF"/>
                </a:solidFill>
                <a:latin typeface="Arial" charset="0"/>
                <a:cs typeface="+mn-cs"/>
              </a:defRPr>
            </a:lvl1pPr>
          </a:lstStyle>
          <a:p>
            <a:pPr>
              <a:defRPr/>
            </a:pPr>
            <a:endParaRPr lang="en-US"/>
          </a:p>
        </p:txBody>
      </p:sp>
      <p:sp>
        <p:nvSpPr>
          <p:cNvPr id="1035" name="Line 12"/>
          <p:cNvSpPr>
            <a:spLocks noChangeShapeType="1"/>
          </p:cNvSpPr>
          <p:nvPr/>
        </p:nvSpPr>
        <p:spPr bwMode="black">
          <a:xfrm>
            <a:off x="990600" y="146050"/>
            <a:ext cx="0" cy="2349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1036" name="Line 13"/>
          <p:cNvSpPr>
            <a:spLocks noChangeShapeType="1"/>
          </p:cNvSpPr>
          <p:nvPr/>
        </p:nvSpPr>
        <p:spPr bwMode="black">
          <a:xfrm>
            <a:off x="990600" y="6480175"/>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Tree>
  </p:cSld>
  <p:clrMap bg1="lt1" tx1="dk1" bg2="lt2" tx2="dk2" accent1="accent1" accent2="accent2" accent3="accent3" accent4="accent4" accent5="accent5" accent6="accent6" hlink="hlink" folHlink="folHlink"/>
  <p:sldLayoutIdLst>
    <p:sldLayoutId id="2147483743"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ft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cs typeface="Arial" charset="0"/>
        </a:defRPr>
      </a:lvl2pPr>
      <a:lvl3pPr algn="l" rtl="0" eaLnBrk="0" fontAlgn="base" hangingPunct="0">
        <a:lnSpc>
          <a:spcPct val="90000"/>
        </a:lnSpc>
        <a:spcBef>
          <a:spcPct val="0"/>
        </a:spcBef>
        <a:spcAft>
          <a:spcPct val="0"/>
        </a:spcAft>
        <a:defRPr sz="2800">
          <a:solidFill>
            <a:schemeClr val="tx2"/>
          </a:solidFill>
          <a:latin typeface="Arial" charset="0"/>
          <a:cs typeface="Arial" charset="0"/>
        </a:defRPr>
      </a:lvl3pPr>
      <a:lvl4pPr algn="l" rtl="0" eaLnBrk="0" fontAlgn="base" hangingPunct="0">
        <a:lnSpc>
          <a:spcPct val="90000"/>
        </a:lnSpc>
        <a:spcBef>
          <a:spcPct val="0"/>
        </a:spcBef>
        <a:spcAft>
          <a:spcPct val="0"/>
        </a:spcAft>
        <a:defRPr sz="2800">
          <a:solidFill>
            <a:schemeClr val="tx2"/>
          </a:solidFill>
          <a:latin typeface="Arial" charset="0"/>
          <a:cs typeface="Arial" charset="0"/>
        </a:defRPr>
      </a:lvl4pPr>
      <a:lvl5pPr algn="l" rtl="0" eaLnBrk="0" fontAlgn="base" hangingPunct="0">
        <a:lnSpc>
          <a:spcPct val="90000"/>
        </a:lnSpc>
        <a:spcBef>
          <a:spcPct val="0"/>
        </a:spcBef>
        <a:spcAft>
          <a:spcPct val="0"/>
        </a:spcAft>
        <a:defRPr sz="2800">
          <a:solidFill>
            <a:schemeClr val="tx2"/>
          </a:solidFill>
          <a:latin typeface="Arial" charset="0"/>
          <a:cs typeface="Arial" charset="0"/>
        </a:defRPr>
      </a:lvl5pPr>
      <a:lvl6pPr marL="457200" algn="l" rtl="0" fontAlgn="base">
        <a:lnSpc>
          <a:spcPct val="90000"/>
        </a:lnSpc>
        <a:spcBef>
          <a:spcPct val="0"/>
        </a:spcBef>
        <a:spcAft>
          <a:spcPct val="0"/>
        </a:spcAft>
        <a:defRPr sz="2800">
          <a:solidFill>
            <a:schemeClr val="tx2"/>
          </a:solidFill>
          <a:latin typeface="Arial" charset="0"/>
          <a:cs typeface="Arial" charset="0"/>
        </a:defRPr>
      </a:lvl6pPr>
      <a:lvl7pPr marL="914400" algn="l" rtl="0" fontAlgn="base">
        <a:lnSpc>
          <a:spcPct val="90000"/>
        </a:lnSpc>
        <a:spcBef>
          <a:spcPct val="0"/>
        </a:spcBef>
        <a:spcAft>
          <a:spcPct val="0"/>
        </a:spcAft>
        <a:defRPr sz="2800">
          <a:solidFill>
            <a:schemeClr val="tx2"/>
          </a:solidFill>
          <a:latin typeface="Arial" charset="0"/>
          <a:cs typeface="Arial" charset="0"/>
        </a:defRPr>
      </a:lvl7pPr>
      <a:lvl8pPr marL="1371600" algn="l" rtl="0" fontAlgn="base">
        <a:lnSpc>
          <a:spcPct val="90000"/>
        </a:lnSpc>
        <a:spcBef>
          <a:spcPct val="0"/>
        </a:spcBef>
        <a:spcAft>
          <a:spcPct val="0"/>
        </a:spcAft>
        <a:defRPr sz="2800">
          <a:solidFill>
            <a:schemeClr val="tx2"/>
          </a:solidFill>
          <a:latin typeface="Arial" charset="0"/>
          <a:cs typeface="Arial" charset="0"/>
        </a:defRPr>
      </a:lvl8pPr>
      <a:lvl9pPr marL="1828800" algn="l" rtl="0" fontAlgn="base">
        <a:lnSpc>
          <a:spcPct val="90000"/>
        </a:lnSpc>
        <a:spcBef>
          <a:spcPct val="0"/>
        </a:spcBef>
        <a:spcAft>
          <a:spcPct val="0"/>
        </a:spcAft>
        <a:defRPr sz="2800">
          <a:solidFill>
            <a:schemeClr val="tx2"/>
          </a:solidFill>
          <a:latin typeface="Arial" charset="0"/>
          <a:cs typeface="Arial" charset="0"/>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400" b="1">
          <a:solidFill>
            <a:schemeClr val="tx1"/>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200">
          <a:solidFill>
            <a:schemeClr val="tx1"/>
          </a:solidFill>
          <a:latin typeface="+mn-lt"/>
          <a:cs typeface="+mn-cs"/>
        </a:defRPr>
      </a:lvl2pPr>
      <a:lvl3pPr marL="682625" indent="-223838" algn="l" rtl="0" eaLnBrk="0" fontAlgn="base" hangingPunct="0">
        <a:spcBef>
          <a:spcPct val="20000"/>
        </a:spcBef>
        <a:spcAft>
          <a:spcPct val="0"/>
        </a:spcAft>
        <a:buClr>
          <a:schemeClr val="accent2"/>
        </a:buClr>
        <a:buChar char="•"/>
        <a:defRPr sz="2000">
          <a:solidFill>
            <a:schemeClr val="tx1"/>
          </a:solidFill>
          <a:latin typeface="+mn-lt"/>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a:solidFill>
            <a:schemeClr val="tx1"/>
          </a:solidFill>
          <a:latin typeface="+mn-lt"/>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mn-lt"/>
          <a:cs typeface="+mn-cs"/>
        </a:defRPr>
      </a:lvl5pPr>
      <a:lvl6pPr marL="1600200" indent="-228600" algn="l" rtl="0" fontAlgn="base">
        <a:spcBef>
          <a:spcPct val="20000"/>
        </a:spcBef>
        <a:spcAft>
          <a:spcPct val="0"/>
        </a:spcAft>
        <a:buClr>
          <a:schemeClr val="accent2"/>
        </a:buClr>
        <a:buFont typeface="Arial" charset="0"/>
        <a:buChar char="&gt;"/>
        <a:defRPr>
          <a:solidFill>
            <a:schemeClr val="tx1"/>
          </a:solidFill>
          <a:latin typeface="+mn-lt"/>
          <a:cs typeface="+mn-cs"/>
        </a:defRPr>
      </a:lvl6pPr>
      <a:lvl7pPr marL="2057400" indent="-228600" algn="l" rtl="0" fontAlgn="base">
        <a:spcBef>
          <a:spcPct val="20000"/>
        </a:spcBef>
        <a:spcAft>
          <a:spcPct val="0"/>
        </a:spcAft>
        <a:buClr>
          <a:schemeClr val="accent2"/>
        </a:buClr>
        <a:buFont typeface="Arial" charset="0"/>
        <a:buChar char="&gt;"/>
        <a:defRPr>
          <a:solidFill>
            <a:schemeClr val="tx1"/>
          </a:solidFill>
          <a:latin typeface="+mn-lt"/>
          <a:cs typeface="+mn-cs"/>
        </a:defRPr>
      </a:lvl7pPr>
      <a:lvl8pPr marL="2514600" indent="-228600" algn="l" rtl="0" fontAlgn="base">
        <a:spcBef>
          <a:spcPct val="20000"/>
        </a:spcBef>
        <a:spcAft>
          <a:spcPct val="0"/>
        </a:spcAft>
        <a:buClr>
          <a:schemeClr val="accent2"/>
        </a:buClr>
        <a:buFont typeface="Arial" charset="0"/>
        <a:buChar char="&gt;"/>
        <a:defRPr>
          <a:solidFill>
            <a:schemeClr val="tx1"/>
          </a:solidFill>
          <a:latin typeface="+mn-lt"/>
          <a:cs typeface="+mn-cs"/>
        </a:defRPr>
      </a:lvl8pPr>
      <a:lvl9pPr marL="2971800" indent="-228600" algn="l" rtl="0" fontAlgn="base">
        <a:spcBef>
          <a:spcPct val="20000"/>
        </a:spcBef>
        <a:spcAft>
          <a:spcPct val="0"/>
        </a:spcAft>
        <a:buClr>
          <a:schemeClr val="accent2"/>
        </a:buClr>
        <a:buFont typeface="Arial" charset="0"/>
        <a:buChar char="&gt;"/>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1A1548F-9EBE-4597-9136-F9DC0183125E}" type="slidenum">
              <a:rPr lang="en-US" altLang="en-US" sz="1000" smtClean="0">
                <a:solidFill>
                  <a:srgbClr val="FFFFFF"/>
                </a:solidFill>
              </a:rPr>
              <a:pPr>
                <a:spcBef>
                  <a:spcPct val="50000"/>
                </a:spcBef>
                <a:spcAft>
                  <a:spcPct val="0"/>
                </a:spcAft>
                <a:buClrTx/>
                <a:buFontTx/>
                <a:buNone/>
              </a:pPr>
              <a:t>1</a:t>
            </a:fld>
            <a:endParaRPr lang="en-US" altLang="en-US" sz="1000">
              <a:solidFill>
                <a:srgbClr val="FFFFFF"/>
              </a:solidFill>
            </a:endParaRPr>
          </a:p>
        </p:txBody>
      </p:sp>
      <p:sp>
        <p:nvSpPr>
          <p:cNvPr id="5123" name="Rectangle 2"/>
          <p:cNvSpPr>
            <a:spLocks noGrp="1" noChangeArrowheads="1"/>
          </p:cNvSpPr>
          <p:nvPr>
            <p:ph type="title"/>
          </p:nvPr>
        </p:nvSpPr>
        <p:spPr/>
        <p:txBody>
          <a:bodyPr/>
          <a:lstStyle/>
          <a:p>
            <a:pPr defTabSz="822325" eaLnBrk="1" hangingPunct="1"/>
            <a:r>
              <a:rPr lang="en-US" altLang="en-US"/>
              <a:t>COMP1009 - Week </a:t>
            </a:r>
            <a:r>
              <a:rPr lang="en-US" altLang="en-US" dirty="0"/>
              <a:t>1</a:t>
            </a:r>
          </a:p>
        </p:txBody>
      </p:sp>
      <p:sp>
        <p:nvSpPr>
          <p:cNvPr id="5124" name="Rectangle 3"/>
          <p:cNvSpPr>
            <a:spLocks noGrp="1" noChangeArrowheads="1"/>
          </p:cNvSpPr>
          <p:nvPr>
            <p:ph type="body" idx="1"/>
          </p:nvPr>
        </p:nvSpPr>
        <p:spPr/>
        <p:txBody>
          <a:bodyPr/>
          <a:lstStyle/>
          <a:p>
            <a:pPr marL="307975" indent="-307975" defTabSz="822325" eaLnBrk="1" hangingPunct="1"/>
            <a:r>
              <a:rPr lang="en-US" altLang="en-US" dirty="0"/>
              <a:t>What you are responsible for after today</a:t>
            </a:r>
          </a:p>
          <a:p>
            <a:pPr marL="536575" lvl="1" indent="-307975" defTabSz="822325" eaLnBrk="1" hangingPunct="1"/>
            <a:r>
              <a:rPr lang="en-US" altLang="en-US" dirty="0"/>
              <a:t>Ch. 1 (lectures)</a:t>
            </a:r>
          </a:p>
          <a:p>
            <a:pPr marL="762000" lvl="2" indent="-307975" defTabSz="822325" eaLnBrk="1" hangingPunct="1"/>
            <a:r>
              <a:rPr lang="en-US" altLang="en-US" dirty="0"/>
              <a:t>Intro. to Mainframe</a:t>
            </a:r>
          </a:p>
          <a:p>
            <a:pPr marL="536575" lvl="1" indent="-307975" defTabSz="822325" eaLnBrk="1" hangingPunct="1"/>
            <a:r>
              <a:rPr lang="en-US" altLang="en-US" dirty="0"/>
              <a:t>Ch. 4 (lab) – just starting!</a:t>
            </a:r>
          </a:p>
          <a:p>
            <a:pPr marL="762000" lvl="2" indent="-307975" defTabSz="822325" eaLnBrk="1" hangingPunct="1"/>
            <a:r>
              <a:rPr lang="en-US" altLang="en-US" dirty="0"/>
              <a:t>Getting to know TSO, ISPF &amp; UNIX</a:t>
            </a:r>
          </a:p>
        </p:txBody>
      </p:sp>
      <p:sp>
        <p:nvSpPr>
          <p:cNvPr id="6" name="Rectangle 5"/>
          <p:cNvSpPr/>
          <p:nvPr/>
        </p:nvSpPr>
        <p:spPr bwMode="auto">
          <a:xfrm rot="20946184">
            <a:off x="5619750" y="5280025"/>
            <a:ext cx="3319463" cy="120015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You’ll see notes like this too.</a:t>
            </a:r>
            <a:br>
              <a:rPr lang="en-CA" sz="1800" b="1" i="1" dirty="0">
                <a:solidFill>
                  <a:schemeClr val="tx2">
                    <a:lumMod val="75000"/>
                  </a:schemeClr>
                </a:solidFill>
                <a:latin typeface="Arial" charset="0"/>
              </a:rPr>
            </a:br>
            <a:r>
              <a:rPr lang="en-CA" sz="1800" b="1" dirty="0">
                <a:latin typeface="Arial" charset="0"/>
              </a:rPr>
              <a:t>They’re for special information and for updates to course material.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11F48999-EDAE-474A-974D-AC5F691D8C48}" type="slidenum">
              <a:rPr lang="en-US" altLang="en-US" sz="1000" smtClean="0">
                <a:solidFill>
                  <a:srgbClr val="FFFFFF"/>
                </a:solidFill>
              </a:rPr>
              <a:pPr>
                <a:spcBef>
                  <a:spcPct val="50000"/>
                </a:spcBef>
                <a:spcAft>
                  <a:spcPct val="0"/>
                </a:spcAft>
                <a:buClrTx/>
                <a:buFontTx/>
                <a:buNone/>
              </a:pPr>
              <a:t>10</a:t>
            </a:fld>
            <a:endParaRPr lang="en-US" altLang="en-US" sz="1000">
              <a:solidFill>
                <a:srgbClr val="FFFFFF"/>
              </a:solidFill>
            </a:endParaRPr>
          </a:p>
        </p:txBody>
      </p:sp>
      <p:sp>
        <p:nvSpPr>
          <p:cNvPr id="18435" name="Rectangle 2"/>
          <p:cNvSpPr>
            <a:spLocks noGrp="1" noChangeArrowheads="1"/>
          </p:cNvSpPr>
          <p:nvPr>
            <p:ph type="title"/>
          </p:nvPr>
        </p:nvSpPr>
        <p:spPr>
          <a:xfrm>
            <a:off x="0" y="685800"/>
            <a:ext cx="8245475" cy="498475"/>
          </a:xfrm>
        </p:spPr>
        <p:txBody>
          <a:bodyPr/>
          <a:lstStyle/>
          <a:p>
            <a:pPr eaLnBrk="1" hangingPunct="1"/>
            <a:r>
              <a:rPr lang="en-US" altLang="en-US" sz="2400"/>
              <a:t>What is a mainframe</a:t>
            </a:r>
          </a:p>
        </p:txBody>
      </p:sp>
      <p:graphicFrame>
        <p:nvGraphicFramePr>
          <p:cNvPr id="18436" name="Object 3"/>
          <p:cNvGraphicFramePr>
            <a:graphicFrameLocks noGrp="1" noChangeAspect="1"/>
          </p:cNvGraphicFramePr>
          <p:nvPr>
            <p:ph idx="1"/>
          </p:nvPr>
        </p:nvGraphicFramePr>
        <p:xfrm>
          <a:off x="6781800" y="1066800"/>
          <a:ext cx="2100263" cy="1981200"/>
        </p:xfrm>
        <a:graphic>
          <a:graphicData uri="http://schemas.openxmlformats.org/presentationml/2006/ole">
            <mc:AlternateContent xmlns:mc="http://schemas.openxmlformats.org/markup-compatibility/2006">
              <mc:Choice xmlns:v="urn:schemas-microsoft-com:vml" Requires="v">
                <p:oleObj spid="_x0000_s18452" name="Drawing" r:id="rId4" imgW="4342857" imgH="3885714" progId="">
                  <p:embed/>
                </p:oleObj>
              </mc:Choice>
              <mc:Fallback>
                <p:oleObj name="Drawing" r:id="rId4" imgW="4342857" imgH="3885714"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066800"/>
                        <a:ext cx="2100263"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Rectangle 4"/>
          <p:cNvSpPr>
            <a:spLocks noChangeArrowheads="1"/>
          </p:cNvSpPr>
          <p:nvPr/>
        </p:nvSpPr>
        <p:spPr bwMode="auto">
          <a:xfrm>
            <a:off x="0" y="1371600"/>
            <a:ext cx="91440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pPr>
            <a:r>
              <a:rPr lang="en-US" altLang="en-US" sz="1800" b="0" dirty="0"/>
              <a:t> A </a:t>
            </a:r>
            <a:r>
              <a:rPr lang="en-US" altLang="en-US" sz="1800" b="0" i="1" dirty="0"/>
              <a:t>style </a:t>
            </a:r>
            <a:r>
              <a:rPr lang="en-US" altLang="en-US" sz="1800" b="0" dirty="0"/>
              <a:t>of operation, applications, and operating system facilities.</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Computers that can support thousands of applications and  </a:t>
            </a:r>
          </a:p>
          <a:p>
            <a:pPr eaLnBrk="1" hangingPunct="1">
              <a:spcBef>
                <a:spcPct val="0"/>
              </a:spcBef>
              <a:spcAft>
                <a:spcPct val="0"/>
              </a:spcAft>
              <a:buFont typeface="Wingdings" panose="05000000000000000000" pitchFamily="2" charset="2"/>
              <a:buNone/>
            </a:pPr>
            <a:r>
              <a:rPr lang="en-US" altLang="en-US" sz="1800" b="0" dirty="0"/>
              <a:t>   input/output devices to simultaneously serve thousands of users. </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A mainframe is the central data repository, or </a:t>
            </a:r>
            <a:r>
              <a:rPr lang="en-US" altLang="en-US" sz="1800" b="0" i="1" dirty="0"/>
              <a:t>hub, </a:t>
            </a:r>
            <a:r>
              <a:rPr lang="en-US" altLang="en-US" sz="1800" b="0" dirty="0"/>
              <a:t>in a </a:t>
            </a:r>
          </a:p>
          <a:p>
            <a:pPr eaLnBrk="1" hangingPunct="1">
              <a:spcBef>
                <a:spcPct val="0"/>
              </a:spcBef>
              <a:spcAft>
                <a:spcPct val="0"/>
              </a:spcAft>
              <a:buFont typeface="Wingdings" panose="05000000000000000000" pitchFamily="2" charset="2"/>
              <a:buNone/>
            </a:pPr>
            <a:r>
              <a:rPr lang="en-US" altLang="en-US" sz="1800" b="0" dirty="0"/>
              <a:t>  corporation’s data processing center, linked to users through less  </a:t>
            </a:r>
          </a:p>
          <a:p>
            <a:pPr eaLnBrk="1" hangingPunct="1">
              <a:spcBef>
                <a:spcPct val="0"/>
              </a:spcBef>
              <a:spcAft>
                <a:spcPct val="0"/>
              </a:spcAft>
              <a:buFont typeface="Wingdings" panose="05000000000000000000" pitchFamily="2" charset="2"/>
              <a:buNone/>
            </a:pPr>
            <a:r>
              <a:rPr lang="en-US" altLang="en-US" sz="1800" b="0" dirty="0"/>
              <a:t>  powerful devices such as workstations (PCs), terminals or media devices </a:t>
            </a:r>
          </a:p>
          <a:p>
            <a:pPr eaLnBrk="1" hangingPunct="1">
              <a:spcBef>
                <a:spcPct val="0"/>
              </a:spcBef>
              <a:spcAft>
                <a:spcPct val="0"/>
              </a:spcAft>
              <a:buFont typeface="Wingdings" panose="05000000000000000000" pitchFamily="2" charset="2"/>
              <a:buNone/>
            </a:pPr>
            <a:r>
              <a:rPr lang="en-US" altLang="en-US" sz="1800" b="0" dirty="0"/>
              <a:t>  (smart phones).</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Can run multiple, but isolated operating systems concurrently.</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What businesses use to host the commercial databases, transaction servers, and</a:t>
            </a:r>
          </a:p>
          <a:p>
            <a:pPr eaLnBrk="1" hangingPunct="1">
              <a:spcBef>
                <a:spcPct val="0"/>
              </a:spcBef>
              <a:spcAft>
                <a:spcPct val="0"/>
              </a:spcAft>
              <a:buFont typeface="Wingdings" panose="05000000000000000000" pitchFamily="2" charset="2"/>
              <a:buNone/>
            </a:pPr>
            <a:r>
              <a:rPr lang="en-US" altLang="en-US" sz="1800" b="0" dirty="0"/>
              <a:t>   applications that require a greater degree of security and availability than is</a:t>
            </a:r>
          </a:p>
          <a:p>
            <a:pPr eaLnBrk="1" hangingPunct="1">
              <a:spcBef>
                <a:spcPct val="0"/>
              </a:spcBef>
              <a:spcAft>
                <a:spcPct val="0"/>
              </a:spcAft>
              <a:buFont typeface="Wingdings" panose="05000000000000000000" pitchFamily="2" charset="2"/>
              <a:buNone/>
            </a:pPr>
            <a:r>
              <a:rPr lang="en-US" altLang="en-US" sz="1800" b="0" dirty="0"/>
              <a:t>   commonly found on smaller-scale machines.”.</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Centralized control of resources.</a:t>
            </a:r>
          </a:p>
          <a:p>
            <a:pPr eaLnBrk="1" hangingPunct="1">
              <a:spcBef>
                <a:spcPct val="0"/>
              </a:spcBef>
              <a:spcAft>
                <a:spcPct val="0"/>
              </a:spcAft>
            </a:pPr>
            <a:endParaRPr lang="en-US" altLang="en-US" sz="800" b="0" dirty="0"/>
          </a:p>
          <a:p>
            <a:pPr eaLnBrk="1" hangingPunct="1">
              <a:spcBef>
                <a:spcPct val="0"/>
              </a:spcBef>
              <a:spcAft>
                <a:spcPct val="0"/>
              </a:spcAft>
            </a:pPr>
            <a:r>
              <a:rPr lang="en-US" altLang="en-US" sz="1800" b="0" dirty="0"/>
              <a:t> Optimized for I/O in all business-related data processing applications supporting high </a:t>
            </a:r>
          </a:p>
          <a:p>
            <a:pPr eaLnBrk="1" hangingPunct="1">
              <a:spcBef>
                <a:spcPct val="0"/>
              </a:spcBef>
              <a:spcAft>
                <a:spcPct val="0"/>
              </a:spcAft>
              <a:buFont typeface="Wingdings" panose="05000000000000000000" pitchFamily="2" charset="2"/>
              <a:buNone/>
            </a:pPr>
            <a:r>
              <a:rPr lang="en-US" altLang="en-US" sz="1800" b="0" dirty="0"/>
              <a:t>   speed networking and terabytes of disk storage.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F6EE66F1-9DA5-4A2E-860C-241082572273}" type="slidenum">
              <a:rPr lang="en-US" altLang="en-US" sz="1000" smtClean="0">
                <a:solidFill>
                  <a:srgbClr val="FFFFFF"/>
                </a:solidFill>
              </a:rPr>
              <a:pPr>
                <a:spcBef>
                  <a:spcPct val="50000"/>
                </a:spcBef>
                <a:spcAft>
                  <a:spcPct val="0"/>
                </a:spcAft>
                <a:buClrTx/>
                <a:buFontTx/>
                <a:buNone/>
              </a:pPr>
              <a:t>11</a:t>
            </a:fld>
            <a:endParaRPr lang="en-US" altLang="en-US" sz="1000">
              <a:solidFill>
                <a:srgbClr val="FFFFFF"/>
              </a:solidFill>
            </a:endParaRPr>
          </a:p>
        </p:txBody>
      </p:sp>
      <p:sp>
        <p:nvSpPr>
          <p:cNvPr id="20483" name="Rectangle 2"/>
          <p:cNvSpPr>
            <a:spLocks noGrp="1" noChangeArrowheads="1"/>
          </p:cNvSpPr>
          <p:nvPr>
            <p:ph type="title"/>
          </p:nvPr>
        </p:nvSpPr>
        <p:spPr>
          <a:xfrm>
            <a:off x="0" y="685800"/>
            <a:ext cx="8826500" cy="304800"/>
          </a:xfrm>
        </p:spPr>
        <p:txBody>
          <a:bodyPr/>
          <a:lstStyle/>
          <a:p>
            <a:pPr eaLnBrk="1" hangingPunct="1"/>
            <a:r>
              <a:rPr lang="en-US" altLang="en-US" sz="2400"/>
              <a:t>  Mainframe is a balanced system design</a:t>
            </a:r>
          </a:p>
        </p:txBody>
      </p:sp>
      <p:pic>
        <p:nvPicPr>
          <p:cNvPr id="20484"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742950" y="1066800"/>
            <a:ext cx="7669213" cy="5410200"/>
          </a:xfrm>
          <a:noFill/>
        </p:spPr>
      </p:pic>
      <p:sp>
        <p:nvSpPr>
          <p:cNvPr id="20485" name="Rectangle 4"/>
          <p:cNvSpPr>
            <a:spLocks noChangeArrowheads="1"/>
          </p:cNvSpPr>
          <p:nvPr/>
        </p:nvSpPr>
        <p:spPr bwMode="auto">
          <a:xfrm>
            <a:off x="533400" y="6096000"/>
            <a:ext cx="3810000" cy="304800"/>
          </a:xfrm>
          <a:prstGeom prst="rect">
            <a:avLst/>
          </a:prstGeom>
          <a:solidFill>
            <a:schemeClr val="bg1"/>
          </a:solidFill>
          <a:ln w="12700">
            <a:solidFill>
              <a:schemeClr val="bg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7" name="Rectangle 6"/>
          <p:cNvSpPr/>
          <p:nvPr/>
        </p:nvSpPr>
        <p:spPr bwMode="auto">
          <a:xfrm>
            <a:off x="153988" y="4819650"/>
            <a:ext cx="3775075" cy="144780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eaLnBrk="1" hangingPunct="1">
              <a:spcBef>
                <a:spcPct val="50000"/>
              </a:spcBef>
              <a:buClr>
                <a:schemeClr val="accent2"/>
              </a:buClr>
              <a:buFont typeface="Wingdings" pitchFamily="2" charset="2"/>
              <a:buNone/>
              <a:defRPr/>
            </a:pPr>
            <a:r>
              <a:rPr lang="en-CA" sz="1600" b="1" i="1" dirty="0">
                <a:solidFill>
                  <a:schemeClr val="tx2">
                    <a:lumMod val="75000"/>
                  </a:schemeClr>
                </a:solidFill>
                <a:latin typeface="Arial" charset="0"/>
              </a:rPr>
              <a:t>z196, zEC12, z13…</a:t>
            </a:r>
          </a:p>
          <a:p>
            <a:pPr marL="285750" indent="-285750" eaLnBrk="1" hangingPunct="1">
              <a:spcBef>
                <a:spcPct val="50000"/>
              </a:spcBef>
              <a:buClr>
                <a:schemeClr val="accent2"/>
              </a:buClr>
              <a:buFont typeface="Arial" panose="020B0604020202020204" pitchFamily="34" charset="0"/>
              <a:buChar char="•"/>
              <a:defRPr/>
            </a:pPr>
            <a:r>
              <a:rPr lang="en-CA" sz="1600" b="1" dirty="0">
                <a:latin typeface="Arial" charset="0"/>
              </a:rPr>
              <a:t>40TB memory (z15)</a:t>
            </a:r>
          </a:p>
          <a:p>
            <a:pPr marL="285750" indent="-285750" eaLnBrk="1" hangingPunct="1">
              <a:spcBef>
                <a:spcPct val="50000"/>
              </a:spcBef>
              <a:buClr>
                <a:schemeClr val="accent2"/>
              </a:buClr>
              <a:buFont typeface="Arial" panose="020B0604020202020204" pitchFamily="34" charset="0"/>
              <a:buChar char="•"/>
              <a:defRPr/>
            </a:pPr>
            <a:r>
              <a:rPr lang="en-CA" sz="1600" b="1" dirty="0">
                <a:latin typeface="Arial" charset="0"/>
              </a:rPr>
              <a:t>Up to 190 CPs (z15)</a:t>
            </a:r>
          </a:p>
          <a:p>
            <a:pPr marL="285750" indent="-285750" eaLnBrk="1" hangingPunct="1">
              <a:spcBef>
                <a:spcPct val="50000"/>
              </a:spcBef>
              <a:buClr>
                <a:schemeClr val="accent2"/>
              </a:buClr>
              <a:buFont typeface="Arial" panose="020B0604020202020204" pitchFamily="34" charset="0"/>
              <a:buChar char="•"/>
              <a:defRPr/>
            </a:pPr>
            <a:r>
              <a:rPr lang="en-CA" sz="1600" b="1" dirty="0">
                <a:latin typeface="Arial" charset="0"/>
              </a:rPr>
              <a:t>Huge increases in I/O bandwidth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B4F037DC-F48F-4AF1-9DC8-492DFCDEDBDE}" type="slidenum">
              <a:rPr lang="en-US" altLang="en-US" sz="1000" smtClean="0">
                <a:solidFill>
                  <a:srgbClr val="FFFFFF"/>
                </a:solidFill>
              </a:rPr>
              <a:pPr>
                <a:spcBef>
                  <a:spcPct val="50000"/>
                </a:spcBef>
                <a:spcAft>
                  <a:spcPct val="0"/>
                </a:spcAft>
                <a:buClrTx/>
                <a:buFontTx/>
                <a:buNone/>
              </a:pPr>
              <a:t>12</a:t>
            </a:fld>
            <a:endParaRPr lang="en-US" altLang="en-US" sz="1000">
              <a:solidFill>
                <a:srgbClr val="FFFFFF"/>
              </a:solidFill>
            </a:endParaRPr>
          </a:p>
        </p:txBody>
      </p:sp>
      <p:sp>
        <p:nvSpPr>
          <p:cNvPr id="22531" name="Rectangle 2"/>
          <p:cNvSpPr>
            <a:spLocks noGrp="1" noChangeArrowheads="1"/>
          </p:cNvSpPr>
          <p:nvPr>
            <p:ph type="title"/>
          </p:nvPr>
        </p:nvSpPr>
        <p:spPr>
          <a:xfrm>
            <a:off x="317500" y="609600"/>
            <a:ext cx="8826500" cy="304800"/>
          </a:xfrm>
          <a:noFill/>
        </p:spPr>
        <p:txBody>
          <a:bodyPr lIns="82287" tIns="41143" rIns="82287" bIns="41143" anchor="ctr"/>
          <a:lstStyle/>
          <a:p>
            <a:pPr eaLnBrk="1" hangingPunct="1"/>
            <a:r>
              <a:rPr lang="en-US" altLang="en-US"/>
              <a:t>Mainframe facts</a:t>
            </a:r>
          </a:p>
        </p:txBody>
      </p:sp>
      <p:sp>
        <p:nvSpPr>
          <p:cNvPr id="22532" name="Rectangle 3"/>
          <p:cNvSpPr>
            <a:spLocks noGrp="1" noChangeArrowheads="1"/>
          </p:cNvSpPr>
          <p:nvPr>
            <p:ph type="body" idx="1"/>
          </p:nvPr>
        </p:nvSpPr>
        <p:spPr>
          <a:xfrm>
            <a:off x="152400" y="1066800"/>
            <a:ext cx="8686800" cy="5029200"/>
          </a:xfrm>
        </p:spPr>
        <p:txBody>
          <a:bodyPr/>
          <a:lstStyle/>
          <a:p>
            <a:pPr eaLnBrk="1" hangingPunct="1"/>
            <a:r>
              <a:rPr lang="en-US" altLang="en-US" sz="1800"/>
              <a:t>Who uses mainframes?</a:t>
            </a:r>
          </a:p>
          <a:p>
            <a:pPr eaLnBrk="1" hangingPunct="1"/>
            <a:endParaRPr lang="en-US" altLang="en-US" sz="700"/>
          </a:p>
          <a:p>
            <a:pPr lvl="1" eaLnBrk="1" hangingPunct="1"/>
            <a:r>
              <a:rPr lang="en-US" altLang="en-US" sz="1800"/>
              <a:t>Most  Fortune 1000 companies use a mainframe environment </a:t>
            </a:r>
          </a:p>
          <a:p>
            <a:pPr lvl="1" eaLnBrk="1" hangingPunct="1"/>
            <a:r>
              <a:rPr lang="en-US" altLang="en-US" sz="1800"/>
              <a:t>60% of all data available on the Internet is stored on mainframe computers</a:t>
            </a:r>
          </a:p>
          <a:p>
            <a:pPr lvl="1" eaLnBrk="1" hangingPunct="1"/>
            <a:endParaRPr lang="en-US" altLang="en-US" sz="800"/>
          </a:p>
          <a:p>
            <a:pPr eaLnBrk="1" hangingPunct="1"/>
            <a:r>
              <a:rPr lang="en-US" altLang="en-US" sz="1800"/>
              <a:t>Why mainframes?</a:t>
            </a:r>
          </a:p>
          <a:p>
            <a:pPr eaLnBrk="1" hangingPunct="1"/>
            <a:endParaRPr lang="en-US" altLang="en-US" sz="700"/>
          </a:p>
          <a:p>
            <a:pPr lvl="1" eaLnBrk="1" hangingPunct="1"/>
            <a:r>
              <a:rPr lang="en-US" altLang="en-US" sz="1800"/>
              <a:t>Large-scale transaction processing </a:t>
            </a:r>
          </a:p>
          <a:p>
            <a:pPr lvl="2" eaLnBrk="1" hangingPunct="1"/>
            <a:r>
              <a:rPr lang="en-US" altLang="en-US" sz="1800"/>
              <a:t>Thousands of transactions per second</a:t>
            </a:r>
          </a:p>
          <a:p>
            <a:pPr lvl="1" eaLnBrk="1" hangingPunct="1"/>
            <a:r>
              <a:rPr lang="en-US" altLang="en-US" sz="1800"/>
              <a:t>Support thousands of users and application programs </a:t>
            </a:r>
          </a:p>
          <a:p>
            <a:pPr lvl="1" eaLnBrk="1" hangingPunct="1"/>
            <a:r>
              <a:rPr lang="en-US" altLang="en-US" sz="1800"/>
              <a:t>Simultaneously accessing resources</a:t>
            </a:r>
          </a:p>
          <a:p>
            <a:pPr lvl="1" eaLnBrk="1" hangingPunct="1"/>
            <a:r>
              <a:rPr lang="en-US" altLang="en-US" sz="1800"/>
              <a:t>Terabytes of information in databases</a:t>
            </a:r>
          </a:p>
          <a:p>
            <a:pPr lvl="1" eaLnBrk="1" hangingPunct="1"/>
            <a:r>
              <a:rPr lang="en-US" altLang="en-US" sz="1800"/>
              <a:t>Large-bandwidth communications</a:t>
            </a:r>
          </a:p>
          <a:p>
            <a:pPr lvl="1" eaLnBrk="1" hangingPunct="1"/>
            <a:endParaRPr lang="en-US" altLang="en-US" sz="800"/>
          </a:p>
          <a:p>
            <a:pPr eaLnBrk="1" hangingPunct="1"/>
            <a:r>
              <a:rPr lang="en-US" altLang="en-US" sz="1800"/>
              <a:t>There are more CICS transactions processed daily than Web pages served</a:t>
            </a:r>
          </a:p>
          <a:p>
            <a:pPr lvl="1" eaLnBrk="1" hangingPunct="1"/>
            <a:endParaRPr lang="en-US" altLang="en-US" sz="1800"/>
          </a:p>
          <a:p>
            <a:pPr eaLnBrk="1" hangingPunct="1"/>
            <a:endParaRPr lang="en-US" altLang="en-US" sz="1800"/>
          </a:p>
          <a:p>
            <a:pPr eaLnBrk="1" hangingPunct="1"/>
            <a:endParaRPr lang="en-US" altLang="en-US" sz="1800"/>
          </a:p>
        </p:txBody>
      </p:sp>
      <p:sp>
        <p:nvSpPr>
          <p:cNvPr id="5" name="Rectangle 4"/>
          <p:cNvSpPr/>
          <p:nvPr/>
        </p:nvSpPr>
        <p:spPr bwMode="auto">
          <a:xfrm rot="20946184">
            <a:off x="5688013" y="4040188"/>
            <a:ext cx="3319462" cy="830262"/>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600" b="1" i="1" dirty="0">
                <a:solidFill>
                  <a:schemeClr val="tx2">
                    <a:lumMod val="75000"/>
                  </a:schemeClr>
                </a:solidFill>
                <a:latin typeface="Arial" charset="0"/>
              </a:rPr>
              <a:t>Maybe less now… but financial data &amp; transactions still predominantly mainframe</a:t>
            </a:r>
            <a:endParaRPr lang="en-CA" sz="1600" b="1" dirty="0">
              <a:latin typeface="Arial" charset="0"/>
            </a:endParaRPr>
          </a:p>
        </p:txBody>
      </p:sp>
      <p:sp>
        <p:nvSpPr>
          <p:cNvPr id="22534" name="Freeform 2"/>
          <p:cNvSpPr>
            <a:spLocks/>
          </p:cNvSpPr>
          <p:nvPr/>
        </p:nvSpPr>
        <p:spPr bwMode="auto">
          <a:xfrm>
            <a:off x="6278563" y="2309813"/>
            <a:ext cx="1036637" cy="1728787"/>
          </a:xfrm>
          <a:custGeom>
            <a:avLst/>
            <a:gdLst>
              <a:gd name="T0" fmla="*/ 0 w 1102936"/>
              <a:gd name="T1" fmla="*/ 0 h 1725105"/>
              <a:gd name="T2" fmla="*/ 239295 w 1102936"/>
              <a:gd name="T3" fmla="*/ 708620 h 1725105"/>
              <a:gd name="T4" fmla="*/ 824240 w 1102936"/>
              <a:gd name="T5" fmla="*/ 1199930 h 1725105"/>
              <a:gd name="T6" fmla="*/ 1036948 w 1102936"/>
              <a:gd name="T7" fmla="*/ 1729033 h 1725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2936" h="1725105">
                <a:moveTo>
                  <a:pt x="0" y="0"/>
                </a:moveTo>
                <a:cubicBezTo>
                  <a:pt x="54204" y="253738"/>
                  <a:pt x="108408" y="507476"/>
                  <a:pt x="254523" y="707010"/>
                </a:cubicBezTo>
                <a:cubicBezTo>
                  <a:pt x="400638" y="906544"/>
                  <a:pt x="735290" y="1027522"/>
                  <a:pt x="876692" y="1197204"/>
                </a:cubicBezTo>
                <a:cubicBezTo>
                  <a:pt x="1018094" y="1366887"/>
                  <a:pt x="1069942" y="1638693"/>
                  <a:pt x="1102936" y="1725105"/>
                </a:cubicBezTo>
              </a:path>
            </a:pathLst>
          </a:custGeom>
          <a:noFill/>
          <a:ln w="127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22535" name="Freeform 3"/>
          <p:cNvSpPr>
            <a:spLocks/>
          </p:cNvSpPr>
          <p:nvPr/>
        </p:nvSpPr>
        <p:spPr bwMode="auto">
          <a:xfrm>
            <a:off x="7070725" y="4854575"/>
            <a:ext cx="474663" cy="763588"/>
          </a:xfrm>
          <a:custGeom>
            <a:avLst/>
            <a:gdLst>
              <a:gd name="T0" fmla="*/ 424206 w 475356"/>
              <a:gd name="T1" fmla="*/ 0 h 763571"/>
              <a:gd name="T2" fmla="*/ 452487 w 475356"/>
              <a:gd name="T3" fmla="*/ 452487 h 763571"/>
              <a:gd name="T4" fmla="*/ 131975 w 475356"/>
              <a:gd name="T5" fmla="*/ 603316 h 763571"/>
              <a:gd name="T6" fmla="*/ 0 w 475356"/>
              <a:gd name="T7" fmla="*/ 763571 h 763571"/>
              <a:gd name="T8" fmla="*/ 0 w 475356"/>
              <a:gd name="T9" fmla="*/ 763571 h 763571"/>
              <a:gd name="T10" fmla="*/ 0 w 475356"/>
              <a:gd name="T11" fmla="*/ 763571 h 7635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5356" h="763571">
                <a:moveTo>
                  <a:pt x="424206" y="0"/>
                </a:moveTo>
                <a:cubicBezTo>
                  <a:pt x="462699" y="175967"/>
                  <a:pt x="501192" y="351934"/>
                  <a:pt x="452487" y="452487"/>
                </a:cubicBezTo>
                <a:cubicBezTo>
                  <a:pt x="403782" y="553040"/>
                  <a:pt x="207389" y="551469"/>
                  <a:pt x="131975" y="603316"/>
                </a:cubicBezTo>
                <a:cubicBezTo>
                  <a:pt x="56560" y="655163"/>
                  <a:pt x="0" y="763571"/>
                  <a:pt x="0" y="763571"/>
                </a:cubicBezTo>
              </a:path>
            </a:pathLst>
          </a:custGeom>
          <a:noFill/>
          <a:ln w="127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D8305ADD-F070-426F-BCE9-44DD4AF503A5}" type="slidenum">
              <a:rPr lang="en-US" altLang="en-US" sz="1000" smtClean="0">
                <a:solidFill>
                  <a:srgbClr val="FFFFFF"/>
                </a:solidFill>
              </a:rPr>
              <a:pPr>
                <a:spcBef>
                  <a:spcPct val="50000"/>
                </a:spcBef>
                <a:spcAft>
                  <a:spcPct val="0"/>
                </a:spcAft>
                <a:buClrTx/>
                <a:buFontTx/>
                <a:buNone/>
              </a:pPr>
              <a:t>13</a:t>
            </a:fld>
            <a:endParaRPr lang="en-US" altLang="en-US" sz="1000">
              <a:solidFill>
                <a:srgbClr val="FFFFFF"/>
              </a:solidFill>
            </a:endParaRPr>
          </a:p>
        </p:txBody>
      </p:sp>
      <p:sp>
        <p:nvSpPr>
          <p:cNvPr id="23555" name="Rectangle 2"/>
          <p:cNvSpPr>
            <a:spLocks noGrp="1" noChangeArrowheads="1"/>
          </p:cNvSpPr>
          <p:nvPr>
            <p:ph type="title"/>
          </p:nvPr>
        </p:nvSpPr>
        <p:spPr/>
        <p:txBody>
          <a:bodyPr/>
          <a:lstStyle/>
          <a:p>
            <a:pPr eaLnBrk="1" hangingPunct="1"/>
            <a:r>
              <a:rPr lang="en-US" altLang="en-US" sz="2400"/>
              <a:t>Two mainframe models</a:t>
            </a:r>
          </a:p>
        </p:txBody>
      </p:sp>
      <p:pic>
        <p:nvPicPr>
          <p:cNvPr id="23556"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1817688" y="1776413"/>
            <a:ext cx="5570537" cy="3902075"/>
          </a:xfrm>
          <a:noFill/>
        </p:spPr>
      </p:pic>
      <p:sp>
        <p:nvSpPr>
          <p:cNvPr id="23557" name="Text Box 4"/>
          <p:cNvSpPr txBox="1">
            <a:spLocks noChangeArrowheads="1"/>
          </p:cNvSpPr>
          <p:nvPr/>
        </p:nvSpPr>
        <p:spPr bwMode="auto">
          <a:xfrm>
            <a:off x="2286000" y="15240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b="0">
                <a:latin typeface="Arial Black" panose="020B0A04020102020204" pitchFamily="34" charset="0"/>
              </a:rPr>
              <a:t>  </a:t>
            </a:r>
            <a:r>
              <a:rPr lang="en-US" altLang="en-US" sz="1800" b="0">
                <a:solidFill>
                  <a:srgbClr val="5F5F5F"/>
                </a:solidFill>
                <a:latin typeface="Arial Black" panose="020B0A04020102020204" pitchFamily="34" charset="0"/>
              </a:rPr>
              <a:t>BC                                      EC</a:t>
            </a:r>
          </a:p>
        </p:txBody>
      </p:sp>
      <p:sp>
        <p:nvSpPr>
          <p:cNvPr id="7" name="Rectangle 6"/>
          <p:cNvSpPr/>
          <p:nvPr/>
        </p:nvSpPr>
        <p:spPr bwMode="auto">
          <a:xfrm rot="21374189">
            <a:off x="4441825" y="5669389"/>
            <a:ext cx="4494213" cy="830997"/>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600" b="1" i="1" dirty="0">
                <a:solidFill>
                  <a:schemeClr val="tx2">
                    <a:lumMod val="75000"/>
                  </a:schemeClr>
                </a:solidFill>
                <a:latin typeface="Arial" charset="0"/>
              </a:rPr>
              <a:t>Z15s are much smaller and look a little different and much of the internal architecture has changed.</a:t>
            </a:r>
            <a:endParaRPr lang="en-CA" sz="1600" b="1" dirty="0">
              <a:latin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B161BA1F-FBFE-42FD-8F7B-C920E991BD1B}" type="slidenum">
              <a:rPr lang="en-US" altLang="en-US" sz="1000" smtClean="0">
                <a:solidFill>
                  <a:srgbClr val="FFFFFF"/>
                </a:solidFill>
              </a:rPr>
              <a:pPr>
                <a:spcBef>
                  <a:spcPct val="50000"/>
                </a:spcBef>
                <a:spcAft>
                  <a:spcPct val="0"/>
                </a:spcAft>
                <a:buClrTx/>
                <a:buFontTx/>
                <a:buNone/>
              </a:pPr>
              <a:t>14</a:t>
            </a:fld>
            <a:endParaRPr lang="en-US" altLang="en-US" sz="1000">
              <a:solidFill>
                <a:srgbClr val="FFFFFF"/>
              </a:solidFill>
            </a:endParaRPr>
          </a:p>
        </p:txBody>
      </p:sp>
      <p:sp>
        <p:nvSpPr>
          <p:cNvPr id="25603" name="Rectangle 2"/>
          <p:cNvSpPr>
            <a:spLocks noGrp="1" noChangeArrowheads="1"/>
          </p:cNvSpPr>
          <p:nvPr>
            <p:ph type="title"/>
          </p:nvPr>
        </p:nvSpPr>
        <p:spPr>
          <a:xfrm>
            <a:off x="0" y="609600"/>
            <a:ext cx="8245475" cy="498475"/>
          </a:xfrm>
        </p:spPr>
        <p:txBody>
          <a:bodyPr/>
          <a:lstStyle/>
          <a:p>
            <a:pPr eaLnBrk="1" hangingPunct="1"/>
            <a:r>
              <a:rPr lang="en-US" altLang="en-US"/>
              <a:t>Inside an Enterprise Class (EC) Mainframe</a:t>
            </a:r>
          </a:p>
        </p:txBody>
      </p:sp>
      <p:pic>
        <p:nvPicPr>
          <p:cNvPr id="2560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143000"/>
            <a:ext cx="80772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5" name="Rectangle 4"/>
          <p:cNvSpPr/>
          <p:nvPr/>
        </p:nvSpPr>
        <p:spPr bwMode="auto">
          <a:xfrm rot="708087">
            <a:off x="363538" y="5308600"/>
            <a:ext cx="2470150" cy="831850"/>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600" b="1" i="1" dirty="0">
                <a:solidFill>
                  <a:schemeClr val="tx2">
                    <a:lumMod val="75000"/>
                  </a:schemeClr>
                </a:solidFill>
                <a:latin typeface="Arial" charset="0"/>
              </a:rPr>
              <a:t>Processors and I/O now in drawers (not books and cages)</a:t>
            </a:r>
            <a:endParaRPr lang="en-CA" sz="1600" b="1" dirty="0">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788D-040D-4D95-A123-AAA5D85CF362}"/>
              </a:ext>
            </a:extLst>
          </p:cNvPr>
          <p:cNvSpPr>
            <a:spLocks noGrp="1"/>
          </p:cNvSpPr>
          <p:nvPr>
            <p:ph type="title"/>
          </p:nvPr>
        </p:nvSpPr>
        <p:spPr/>
        <p:txBody>
          <a:bodyPr/>
          <a:lstStyle/>
          <a:p>
            <a:r>
              <a:rPr lang="en-CA" dirty="0"/>
              <a:t>Z15 (19 inch frames, just over 6 feet tall)</a:t>
            </a:r>
          </a:p>
        </p:txBody>
      </p:sp>
      <p:sp>
        <p:nvSpPr>
          <p:cNvPr id="4" name="Slide Number Placeholder 3">
            <a:extLst>
              <a:ext uri="{FF2B5EF4-FFF2-40B4-BE49-F238E27FC236}">
                <a16:creationId xmlns:a16="http://schemas.microsoft.com/office/drawing/2014/main" id="{38E4BAA2-7D22-46A3-A152-4F2F2F2C5AFD}"/>
              </a:ext>
            </a:extLst>
          </p:cNvPr>
          <p:cNvSpPr>
            <a:spLocks noGrp="1"/>
          </p:cNvSpPr>
          <p:nvPr>
            <p:ph type="sldNum" sz="quarter" idx="10"/>
          </p:nvPr>
        </p:nvSpPr>
        <p:spPr/>
        <p:txBody>
          <a:bodyPr/>
          <a:lstStyle/>
          <a:p>
            <a:pPr>
              <a:defRPr/>
            </a:pPr>
            <a:fld id="{BD44E0B9-D9CE-4637-BE4A-9D17C800CF4E}" type="slidenum">
              <a:rPr lang="en-US" altLang="en-US" smtClean="0"/>
              <a:pPr>
                <a:defRPr/>
              </a:pPr>
              <a:t>15</a:t>
            </a:fld>
            <a:endParaRPr lang="en-US" altLang="en-US"/>
          </a:p>
        </p:txBody>
      </p:sp>
      <p:pic>
        <p:nvPicPr>
          <p:cNvPr id="6" name="Picture 5">
            <a:extLst>
              <a:ext uri="{FF2B5EF4-FFF2-40B4-BE49-F238E27FC236}">
                <a16:creationId xmlns:a16="http://schemas.microsoft.com/office/drawing/2014/main" id="{AFB2CC11-8D60-4764-A6B0-124AFA646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10010"/>
            <a:ext cx="7983537" cy="4490740"/>
          </a:xfrm>
          <a:prstGeom prst="rect">
            <a:avLst/>
          </a:prstGeom>
        </p:spPr>
      </p:pic>
    </p:spTree>
    <p:extLst>
      <p:ext uri="{BB962C8B-B14F-4D97-AF65-F5344CB8AC3E}">
        <p14:creationId xmlns:p14="http://schemas.microsoft.com/office/powerpoint/2010/main" val="3417593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17CF89B5-58D3-4773-8047-C7CF676350DE}" type="slidenum">
              <a:rPr lang="en-US" altLang="en-US" sz="1000" smtClean="0">
                <a:solidFill>
                  <a:srgbClr val="FFFFFF"/>
                </a:solidFill>
              </a:rPr>
              <a:pPr>
                <a:spcBef>
                  <a:spcPct val="50000"/>
                </a:spcBef>
                <a:spcAft>
                  <a:spcPct val="0"/>
                </a:spcAft>
                <a:buClrTx/>
                <a:buFontTx/>
                <a:buNone/>
              </a:pPr>
              <a:t>16</a:t>
            </a:fld>
            <a:endParaRPr lang="en-US" altLang="en-US" sz="1000">
              <a:solidFill>
                <a:srgbClr val="FFFFFF"/>
              </a:solidFill>
            </a:endParaRPr>
          </a:p>
        </p:txBody>
      </p:sp>
      <p:sp>
        <p:nvSpPr>
          <p:cNvPr id="26627" name="Rectangle 2"/>
          <p:cNvSpPr>
            <a:spLocks noGrp="1" noChangeArrowheads="1"/>
          </p:cNvSpPr>
          <p:nvPr>
            <p:ph type="title"/>
          </p:nvPr>
        </p:nvSpPr>
        <p:spPr>
          <a:xfrm>
            <a:off x="228600" y="381000"/>
            <a:ext cx="8534400" cy="609600"/>
          </a:xfrm>
          <a:noFill/>
        </p:spPr>
        <p:txBody>
          <a:bodyPr lIns="82287" tIns="41143" rIns="82287" bIns="41143" anchor="ctr"/>
          <a:lstStyle/>
          <a:p>
            <a:pPr eaLnBrk="1" hangingPunct="1"/>
            <a:r>
              <a:rPr lang="en-US" altLang="en-US"/>
              <a:t>Factors contributing to mainframe use</a:t>
            </a:r>
          </a:p>
        </p:txBody>
      </p:sp>
      <p:sp>
        <p:nvSpPr>
          <p:cNvPr id="26628" name="Rectangle 3"/>
          <p:cNvSpPr>
            <a:spLocks noGrp="1" noChangeArrowheads="1"/>
          </p:cNvSpPr>
          <p:nvPr>
            <p:ph type="body" idx="1"/>
          </p:nvPr>
        </p:nvSpPr>
        <p:spPr>
          <a:xfrm>
            <a:off x="381000" y="990600"/>
            <a:ext cx="7772400" cy="5029200"/>
          </a:xfrm>
        </p:spPr>
        <p:txBody>
          <a:bodyPr/>
          <a:lstStyle/>
          <a:p>
            <a:pPr eaLnBrk="1" hangingPunct="1">
              <a:lnSpc>
                <a:spcPct val="90000"/>
              </a:lnSpc>
              <a:spcAft>
                <a:spcPct val="0"/>
              </a:spcAft>
            </a:pPr>
            <a:r>
              <a:rPr lang="en-US" altLang="en-US" sz="2200"/>
              <a:t>RAS -- </a:t>
            </a:r>
            <a:r>
              <a:rPr lang="en-US" altLang="en-US" sz="2200" i="1"/>
              <a:t>reliability, availability, serviceability</a:t>
            </a:r>
          </a:p>
          <a:p>
            <a:pPr eaLnBrk="1" hangingPunct="1">
              <a:lnSpc>
                <a:spcPct val="90000"/>
              </a:lnSpc>
              <a:spcAft>
                <a:spcPct val="0"/>
              </a:spcAft>
            </a:pPr>
            <a:r>
              <a:rPr lang="en-US" altLang="en-US" sz="2200"/>
              <a:t>Security </a:t>
            </a:r>
          </a:p>
          <a:p>
            <a:pPr eaLnBrk="1" hangingPunct="1">
              <a:lnSpc>
                <a:spcPct val="90000"/>
              </a:lnSpc>
              <a:spcAft>
                <a:spcPct val="0"/>
              </a:spcAft>
            </a:pPr>
            <a:r>
              <a:rPr lang="en-US" altLang="en-US" sz="2200"/>
              <a:t>Scalability</a:t>
            </a:r>
          </a:p>
          <a:p>
            <a:pPr eaLnBrk="1" hangingPunct="1">
              <a:lnSpc>
                <a:spcPct val="90000"/>
              </a:lnSpc>
              <a:spcAft>
                <a:spcPct val="0"/>
              </a:spcAft>
            </a:pPr>
            <a:r>
              <a:rPr lang="en-US" altLang="en-US" sz="2200"/>
              <a:t>Centralized control</a:t>
            </a:r>
          </a:p>
          <a:p>
            <a:pPr eaLnBrk="1" hangingPunct="1">
              <a:lnSpc>
                <a:spcPct val="90000"/>
              </a:lnSpc>
              <a:spcAft>
                <a:spcPct val="0"/>
              </a:spcAft>
            </a:pPr>
            <a:r>
              <a:rPr lang="en-US" altLang="en-US" sz="2200"/>
              <a:t>Workload management</a:t>
            </a:r>
          </a:p>
          <a:p>
            <a:pPr eaLnBrk="1" hangingPunct="1">
              <a:lnSpc>
                <a:spcPct val="90000"/>
              </a:lnSpc>
              <a:spcAft>
                <a:spcPct val="0"/>
              </a:spcAft>
            </a:pPr>
            <a:r>
              <a:rPr lang="en-US" altLang="en-US" sz="2200"/>
              <a:t>Partitioning / virtualization</a:t>
            </a:r>
          </a:p>
          <a:p>
            <a:pPr eaLnBrk="1" hangingPunct="1">
              <a:lnSpc>
                <a:spcPct val="90000"/>
              </a:lnSpc>
              <a:spcAft>
                <a:spcPct val="0"/>
              </a:spcAft>
            </a:pPr>
            <a:r>
              <a:rPr lang="en-US" altLang="en-US" sz="2200"/>
              <a:t>Continuing compatibility</a:t>
            </a:r>
          </a:p>
          <a:p>
            <a:pPr eaLnBrk="1" hangingPunct="1">
              <a:lnSpc>
                <a:spcPct val="90000"/>
              </a:lnSpc>
              <a:spcAft>
                <a:spcPct val="0"/>
              </a:spcAft>
            </a:pPr>
            <a:r>
              <a:rPr lang="en-US" altLang="en-US" sz="2200"/>
              <a:t>Evolving architecture</a:t>
            </a:r>
          </a:p>
          <a:p>
            <a:pPr eaLnBrk="1" hangingPunct="1">
              <a:lnSpc>
                <a:spcPct val="90000"/>
              </a:lnSpc>
              <a:spcAft>
                <a:spcPct val="0"/>
              </a:spcAft>
            </a:pPr>
            <a:r>
              <a:rPr lang="en-US" altLang="en-US" sz="2200"/>
              <a:t>Application enablement, complexity, variety</a:t>
            </a:r>
          </a:p>
          <a:p>
            <a:pPr eaLnBrk="1" hangingPunct="1">
              <a:lnSpc>
                <a:spcPct val="90000"/>
              </a:lnSpc>
              <a:spcAft>
                <a:spcPct val="0"/>
              </a:spcAft>
              <a:buFont typeface="Wingdings" panose="05000000000000000000" pitchFamily="2" charset="2"/>
              <a:buNone/>
            </a:pPr>
            <a:endParaRPr lang="en-US" altLang="en-US" sz="800"/>
          </a:p>
          <a:p>
            <a:pPr eaLnBrk="1" hangingPunct="1">
              <a:lnSpc>
                <a:spcPct val="90000"/>
              </a:lnSpc>
              <a:spcBef>
                <a:spcPct val="5000"/>
              </a:spcBef>
              <a:spcAft>
                <a:spcPct val="0"/>
              </a:spcAft>
            </a:pPr>
            <a:r>
              <a:rPr lang="en-US" altLang="en-US" sz="2200"/>
              <a:t>Potential for thousands of users</a:t>
            </a:r>
          </a:p>
          <a:p>
            <a:pPr eaLnBrk="1" hangingPunct="1">
              <a:lnSpc>
                <a:spcPct val="90000"/>
              </a:lnSpc>
              <a:spcBef>
                <a:spcPct val="5000"/>
              </a:spcBef>
              <a:spcAft>
                <a:spcPct val="0"/>
              </a:spcAft>
              <a:buFont typeface="Wingdings" panose="05000000000000000000" pitchFamily="2" charset="2"/>
              <a:buNone/>
            </a:pPr>
            <a:endParaRPr lang="en-US" altLang="en-US" sz="800"/>
          </a:p>
          <a:p>
            <a:pPr eaLnBrk="1" hangingPunct="1">
              <a:lnSpc>
                <a:spcPct val="90000"/>
              </a:lnSpc>
              <a:spcBef>
                <a:spcPct val="5000"/>
              </a:spcBef>
              <a:spcAft>
                <a:spcPct val="0"/>
              </a:spcAft>
            </a:pPr>
            <a:r>
              <a:rPr lang="en-US" altLang="en-US" sz="2200"/>
              <a:t>Extensibility</a:t>
            </a:r>
          </a:p>
          <a:p>
            <a:pPr eaLnBrk="1" hangingPunct="1">
              <a:lnSpc>
                <a:spcPct val="90000"/>
              </a:lnSpc>
              <a:spcBef>
                <a:spcPct val="5000"/>
              </a:spcBef>
              <a:spcAft>
                <a:spcPct val="0"/>
              </a:spcAft>
              <a:buFont typeface="Wingdings" panose="05000000000000000000" pitchFamily="2" charset="2"/>
              <a:buNone/>
            </a:pPr>
            <a:endParaRPr lang="en-US" altLang="en-US" sz="800"/>
          </a:p>
          <a:p>
            <a:pPr eaLnBrk="1" hangingPunct="1">
              <a:lnSpc>
                <a:spcPct val="90000"/>
              </a:lnSpc>
              <a:spcBef>
                <a:spcPct val="5000"/>
              </a:spcBef>
              <a:spcAft>
                <a:spcPct val="0"/>
              </a:spcAft>
            </a:pPr>
            <a:r>
              <a:rPr lang="en-US" altLang="en-US" sz="2200"/>
              <a:t>Total cost of ownership</a:t>
            </a:r>
          </a:p>
          <a:p>
            <a:pPr eaLnBrk="1" hangingPunct="1">
              <a:lnSpc>
                <a:spcPct val="90000"/>
              </a:lnSpc>
              <a:spcBef>
                <a:spcPct val="5000"/>
              </a:spcBef>
              <a:spcAft>
                <a:spcPct val="0"/>
              </a:spcAft>
              <a:buFont typeface="Wingdings" panose="05000000000000000000" pitchFamily="2" charset="2"/>
              <a:buNone/>
            </a:pPr>
            <a:endParaRPr lang="en-US" altLang="en-US" sz="800"/>
          </a:p>
          <a:p>
            <a:pPr eaLnBrk="1" hangingPunct="1">
              <a:lnSpc>
                <a:spcPct val="90000"/>
              </a:lnSpc>
              <a:spcBef>
                <a:spcPct val="5000"/>
              </a:spcBef>
              <a:spcAft>
                <a:spcPct val="0"/>
              </a:spcAft>
            </a:pPr>
            <a:r>
              <a:rPr lang="en-US" altLang="en-US" sz="2200"/>
              <a:t>Environment friendly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639BF666-A8B3-4309-9079-1CFB52D50966}" type="slidenum">
              <a:rPr lang="en-US" altLang="en-US" sz="1000" smtClean="0">
                <a:solidFill>
                  <a:srgbClr val="FFFFFF"/>
                </a:solidFill>
              </a:rPr>
              <a:pPr>
                <a:spcBef>
                  <a:spcPct val="50000"/>
                </a:spcBef>
                <a:spcAft>
                  <a:spcPct val="0"/>
                </a:spcAft>
                <a:buClrTx/>
                <a:buFontTx/>
                <a:buNone/>
              </a:pPr>
              <a:t>17</a:t>
            </a:fld>
            <a:endParaRPr lang="en-US" altLang="en-US" sz="1000">
              <a:solidFill>
                <a:srgbClr val="FFFFFF"/>
              </a:solidFill>
            </a:endParaRPr>
          </a:p>
        </p:txBody>
      </p:sp>
      <p:sp>
        <p:nvSpPr>
          <p:cNvPr id="28675" name="Rectangle 2"/>
          <p:cNvSpPr>
            <a:spLocks noGrp="1" noChangeArrowheads="1"/>
          </p:cNvSpPr>
          <p:nvPr>
            <p:ph type="title"/>
          </p:nvPr>
        </p:nvSpPr>
        <p:spPr>
          <a:noFill/>
        </p:spPr>
        <p:txBody>
          <a:bodyPr lIns="82287" tIns="41143" rIns="82287" bIns="41143" anchor="ctr"/>
          <a:lstStyle/>
          <a:p>
            <a:pPr eaLnBrk="1" hangingPunct="1"/>
            <a:r>
              <a:rPr lang="en-US" altLang="en-US"/>
              <a:t>Typical mainframe workloads </a:t>
            </a:r>
          </a:p>
        </p:txBody>
      </p:sp>
      <p:graphicFrame>
        <p:nvGraphicFramePr>
          <p:cNvPr id="28676" name="Object 26"/>
          <p:cNvGraphicFramePr>
            <a:graphicFrameLocks noGrp="1" noChangeAspect="1"/>
          </p:cNvGraphicFramePr>
          <p:nvPr>
            <p:ph idx="1"/>
          </p:nvPr>
        </p:nvGraphicFramePr>
        <p:xfrm>
          <a:off x="381000" y="1557338"/>
          <a:ext cx="7696200" cy="4889500"/>
        </p:xfrm>
        <a:graphic>
          <a:graphicData uri="http://schemas.openxmlformats.org/presentationml/2006/ole">
            <mc:AlternateContent xmlns:mc="http://schemas.openxmlformats.org/markup-compatibility/2006">
              <mc:Choice xmlns:v="urn:schemas-microsoft-com:vml" Requires="v">
                <p:oleObj spid="_x0000_s28691" name="Drawing" r:id="rId4" imgW="2123829" imgH="1350271" progId="">
                  <p:embed/>
                </p:oleObj>
              </mc:Choice>
              <mc:Fallback>
                <p:oleObj name="Drawing" r:id="rId4" imgW="2123829" imgH="1350271"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57338"/>
                        <a:ext cx="76962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445DC085-E4D6-44C2-9500-1E03B33A773B}" type="slidenum">
              <a:rPr lang="en-US" altLang="en-US" sz="1000" smtClean="0">
                <a:solidFill>
                  <a:srgbClr val="FFFFFF"/>
                </a:solidFill>
              </a:rPr>
              <a:pPr>
                <a:spcBef>
                  <a:spcPct val="50000"/>
                </a:spcBef>
                <a:spcAft>
                  <a:spcPct val="0"/>
                </a:spcAft>
                <a:buClrTx/>
                <a:buFontTx/>
                <a:buNone/>
              </a:pPr>
              <a:t>18</a:t>
            </a:fld>
            <a:endParaRPr lang="en-US" altLang="en-US" sz="1000">
              <a:solidFill>
                <a:srgbClr val="FFFFFF"/>
              </a:solidFill>
            </a:endParaRPr>
          </a:p>
        </p:txBody>
      </p:sp>
      <p:sp>
        <p:nvSpPr>
          <p:cNvPr id="30723" name="Rectangle 115"/>
          <p:cNvSpPr>
            <a:spLocks noGrp="1" noChangeArrowheads="1"/>
          </p:cNvSpPr>
          <p:nvPr>
            <p:ph type="title"/>
          </p:nvPr>
        </p:nvSpPr>
        <p:spPr/>
        <p:txBody>
          <a:bodyPr/>
          <a:lstStyle/>
          <a:p>
            <a:pPr eaLnBrk="1" hangingPunct="1"/>
            <a:r>
              <a:rPr lang="en-US" altLang="en-US"/>
              <a:t>Typical batch use</a:t>
            </a:r>
          </a:p>
        </p:txBody>
      </p:sp>
      <p:graphicFrame>
        <p:nvGraphicFramePr>
          <p:cNvPr id="30724" name="Object 137"/>
          <p:cNvGraphicFramePr>
            <a:graphicFrameLocks noGrp="1" noChangeAspect="1"/>
          </p:cNvGraphicFramePr>
          <p:nvPr>
            <p:ph idx="1"/>
          </p:nvPr>
        </p:nvGraphicFramePr>
        <p:xfrm>
          <a:off x="914400" y="1511300"/>
          <a:ext cx="6324600" cy="5078413"/>
        </p:xfrm>
        <a:graphic>
          <a:graphicData uri="http://schemas.openxmlformats.org/presentationml/2006/ole">
            <mc:AlternateContent xmlns:mc="http://schemas.openxmlformats.org/markup-compatibility/2006">
              <mc:Choice xmlns:v="urn:schemas-microsoft-com:vml" Requires="v">
                <p:oleObj spid="_x0000_s30740" name="Drawing" r:id="rId4" imgW="2394006" imgH="1922456" progId="">
                  <p:embed/>
                </p:oleObj>
              </mc:Choice>
              <mc:Fallback>
                <p:oleObj name="Drawing" r:id="rId4" imgW="2394006" imgH="1922456"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511300"/>
                        <a:ext cx="6324600"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bwMode="auto">
          <a:xfrm rot="20946184">
            <a:off x="5722938" y="5130800"/>
            <a:ext cx="3319462" cy="1077913"/>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600" b="1" i="1" dirty="0">
                <a:solidFill>
                  <a:schemeClr val="tx2">
                    <a:lumMod val="75000"/>
                  </a:schemeClr>
                </a:solidFill>
                <a:latin typeface="Arial" charset="0"/>
              </a:rPr>
              <a:t>Batch use has decreased</a:t>
            </a:r>
            <a:br>
              <a:rPr lang="en-CA" sz="1600" b="1" dirty="0">
                <a:latin typeface="Arial" charset="0"/>
              </a:rPr>
            </a:br>
            <a:r>
              <a:rPr lang="en-CA" sz="1600" b="1" dirty="0">
                <a:latin typeface="Arial" charset="0"/>
              </a:rPr>
              <a:t>Demand for real-time, instant information has moved processing to online.</a:t>
            </a:r>
            <a:endParaRPr lang="en-CA" sz="1600" b="1" i="1" dirty="0">
              <a:solidFill>
                <a:schemeClr val="tx2">
                  <a:lumMod val="75000"/>
                </a:schemeClr>
              </a:solidFill>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331FADA3-CAAD-4581-B38D-F64B6EB7804C}" type="slidenum">
              <a:rPr lang="en-US" altLang="en-US" sz="1000" smtClean="0">
                <a:solidFill>
                  <a:srgbClr val="FFFFFF"/>
                </a:solidFill>
              </a:rPr>
              <a:pPr>
                <a:spcBef>
                  <a:spcPct val="50000"/>
                </a:spcBef>
                <a:spcAft>
                  <a:spcPct val="0"/>
                </a:spcAft>
                <a:buClrTx/>
                <a:buFontTx/>
                <a:buNone/>
              </a:pPr>
              <a:t>19</a:t>
            </a:fld>
            <a:endParaRPr lang="en-US" altLang="en-US" sz="1000">
              <a:solidFill>
                <a:srgbClr val="FFFFFF"/>
              </a:solidFill>
            </a:endParaRPr>
          </a:p>
        </p:txBody>
      </p:sp>
      <p:sp>
        <p:nvSpPr>
          <p:cNvPr id="32771" name="Rectangle 74"/>
          <p:cNvSpPr>
            <a:spLocks noGrp="1" noChangeArrowheads="1"/>
          </p:cNvSpPr>
          <p:nvPr>
            <p:ph type="title"/>
          </p:nvPr>
        </p:nvSpPr>
        <p:spPr/>
        <p:txBody>
          <a:bodyPr/>
          <a:lstStyle/>
          <a:p>
            <a:pPr eaLnBrk="1" hangingPunct="1"/>
            <a:r>
              <a:rPr lang="en-US" altLang="en-US"/>
              <a:t>Typical online use</a:t>
            </a:r>
          </a:p>
        </p:txBody>
      </p:sp>
      <p:graphicFrame>
        <p:nvGraphicFramePr>
          <p:cNvPr id="32772" name="Object 99"/>
          <p:cNvGraphicFramePr>
            <a:graphicFrameLocks noGrp="1" noChangeAspect="1"/>
          </p:cNvGraphicFramePr>
          <p:nvPr>
            <p:ph idx="1"/>
          </p:nvPr>
        </p:nvGraphicFramePr>
        <p:xfrm>
          <a:off x="1143000" y="1600200"/>
          <a:ext cx="6399213" cy="4713288"/>
        </p:xfrm>
        <a:graphic>
          <a:graphicData uri="http://schemas.openxmlformats.org/presentationml/2006/ole">
            <mc:AlternateContent xmlns:mc="http://schemas.openxmlformats.org/markup-compatibility/2006">
              <mc:Choice xmlns:v="urn:schemas-microsoft-com:vml" Requires="v">
                <p:oleObj spid="_x0000_s32787" name="Drawing" r:id="rId4" imgW="2145369" imgH="1580698" progId="">
                  <p:embed/>
                </p:oleObj>
              </mc:Choice>
              <mc:Fallback>
                <p:oleObj name="Drawing" r:id="rId4" imgW="2145369" imgH="1580698"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00200"/>
                        <a:ext cx="6399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2667000"/>
            <a:ext cx="7772400" cy="933450"/>
          </a:xfrm>
        </p:spPr>
        <p:txBody>
          <a:bodyPr/>
          <a:lstStyle/>
          <a:p>
            <a:pPr eaLnBrk="1" hangingPunct="1"/>
            <a:r>
              <a:rPr lang="en-US" altLang="en-US"/>
              <a:t>Chapter 1:  The new mainframe </a:t>
            </a:r>
          </a:p>
        </p:txBody>
      </p:sp>
      <p:sp>
        <p:nvSpPr>
          <p:cNvPr id="3" name="Rectangle 2"/>
          <p:cNvSpPr/>
          <p:nvPr/>
        </p:nvSpPr>
        <p:spPr bwMode="auto">
          <a:xfrm rot="20946184">
            <a:off x="4808538" y="3652838"/>
            <a:ext cx="3319462" cy="1476375"/>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algn="ctr" eaLnBrk="1" hangingPunct="1">
              <a:spcBef>
                <a:spcPct val="50000"/>
              </a:spcBef>
              <a:buClr>
                <a:schemeClr val="accent2"/>
              </a:buClr>
              <a:buFont typeface="Wingdings" pitchFamily="2" charset="2"/>
              <a:buNone/>
              <a:defRPr/>
            </a:pPr>
            <a:r>
              <a:rPr lang="en-CA" sz="1800" b="1" i="1" dirty="0">
                <a:solidFill>
                  <a:schemeClr val="tx2">
                    <a:lumMod val="75000"/>
                  </a:schemeClr>
                </a:solidFill>
                <a:latin typeface="Arial" charset="0"/>
              </a:rPr>
              <a:t>New is a relative term!</a:t>
            </a:r>
            <a:br>
              <a:rPr lang="en-CA" sz="1800" b="1" i="1" dirty="0">
                <a:solidFill>
                  <a:schemeClr val="tx2">
                    <a:lumMod val="75000"/>
                  </a:schemeClr>
                </a:solidFill>
                <a:latin typeface="Arial" charset="0"/>
              </a:rPr>
            </a:br>
            <a:r>
              <a:rPr lang="en-CA" sz="1800" b="1" dirty="0">
                <a:latin typeface="Arial" charset="0"/>
              </a:rPr>
              <a:t>In 2009, the most current mainframes were CMOS generation 9… now on generation 14.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29E4065E-A28F-44B9-88C3-282775F70334}" type="slidenum">
              <a:rPr lang="en-US" altLang="en-US" sz="1000" smtClean="0">
                <a:solidFill>
                  <a:srgbClr val="FFFFFF"/>
                </a:solidFill>
              </a:rPr>
              <a:pPr>
                <a:spcBef>
                  <a:spcPct val="50000"/>
                </a:spcBef>
                <a:spcAft>
                  <a:spcPct val="0"/>
                </a:spcAft>
                <a:buClrTx/>
                <a:buFontTx/>
                <a:buNone/>
              </a:pPr>
              <a:t>20</a:t>
            </a:fld>
            <a:endParaRPr lang="en-US" altLang="en-US" sz="1000">
              <a:solidFill>
                <a:srgbClr val="FFFFFF"/>
              </a:solidFill>
            </a:endParaRPr>
          </a:p>
        </p:txBody>
      </p:sp>
      <p:sp>
        <p:nvSpPr>
          <p:cNvPr id="34819" name="Rectangle 44"/>
          <p:cNvSpPr>
            <a:spLocks noGrp="1" noChangeArrowheads="1"/>
          </p:cNvSpPr>
          <p:nvPr>
            <p:ph type="title"/>
          </p:nvPr>
        </p:nvSpPr>
        <p:spPr/>
        <p:txBody>
          <a:bodyPr/>
          <a:lstStyle/>
          <a:p>
            <a:pPr eaLnBrk="1" hangingPunct="1"/>
            <a:r>
              <a:rPr lang="en-US" altLang="en-US"/>
              <a:t>Roles in the mainframe world</a:t>
            </a:r>
          </a:p>
        </p:txBody>
      </p:sp>
      <p:graphicFrame>
        <p:nvGraphicFramePr>
          <p:cNvPr id="34820" name="Object 58"/>
          <p:cNvGraphicFramePr>
            <a:graphicFrameLocks noGrp="1" noChangeAspect="1"/>
          </p:cNvGraphicFramePr>
          <p:nvPr>
            <p:ph idx="1"/>
          </p:nvPr>
        </p:nvGraphicFramePr>
        <p:xfrm>
          <a:off x="1582738" y="1873250"/>
          <a:ext cx="5837237" cy="3602038"/>
        </p:xfrm>
        <a:graphic>
          <a:graphicData uri="http://schemas.openxmlformats.org/presentationml/2006/ole">
            <mc:AlternateContent xmlns:mc="http://schemas.openxmlformats.org/markup-compatibility/2006">
              <mc:Choice xmlns:v="urn:schemas-microsoft-com:vml" Requires="v">
                <p:oleObj spid="_x0000_s34836" name="Drawing" r:id="rId4" imgW="2102047" imgH="1382926" progId="">
                  <p:embed/>
                </p:oleObj>
              </mc:Choice>
              <mc:Fallback>
                <p:oleObj name="Drawing" r:id="rId4" imgW="2102047" imgH="1382926"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738" y="1873250"/>
                        <a:ext cx="5837237" cy="36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bwMode="auto">
          <a:xfrm>
            <a:off x="153988" y="5732304"/>
            <a:ext cx="8837612" cy="492443"/>
          </a:xfrm>
          <a:prstGeom prst="rect">
            <a:avLst/>
          </a:prstGeom>
          <a:solidFill>
            <a:srgbClr val="FFFF00">
              <a:alpha val="53000"/>
            </a:srgbClr>
          </a:solidFill>
          <a:ln w="12700" cap="flat" cmpd="sng" algn="ctr">
            <a:solidFill>
              <a:schemeClr val="tx1"/>
            </a:solidFill>
            <a:prstDash val="solid"/>
            <a:round/>
            <a:headEnd type="none" w="med" len="med"/>
            <a:tailEnd type="none" w="med" len="med"/>
          </a:ln>
          <a:effectLst/>
        </p:spPr>
        <p:txBody>
          <a:bodyPr anchor="ctr">
            <a:spAutoFit/>
          </a:bodyPr>
          <a:lstStyle/>
          <a:p>
            <a:pPr eaLnBrk="1" hangingPunct="1">
              <a:spcBef>
                <a:spcPct val="50000"/>
              </a:spcBef>
              <a:buClr>
                <a:schemeClr val="accent2"/>
              </a:buClr>
              <a:buFont typeface="Wingdings" pitchFamily="2" charset="2"/>
              <a:buNone/>
              <a:defRPr/>
            </a:pPr>
            <a:r>
              <a:rPr lang="en-CA" sz="1400" b="1" i="1" dirty="0">
                <a:solidFill>
                  <a:schemeClr val="tx2">
                    <a:lumMod val="75000"/>
                  </a:schemeClr>
                </a:solidFill>
                <a:latin typeface="Arial" charset="0"/>
              </a:rPr>
              <a:t>Your instructor:</a:t>
            </a:r>
            <a:br>
              <a:rPr lang="en-CA" sz="1400" b="1" dirty="0">
                <a:latin typeface="Arial" charset="0"/>
              </a:rPr>
            </a:br>
            <a:r>
              <a:rPr lang="en-CA" sz="1200" b="1" dirty="0">
                <a:latin typeface="Arial" charset="0"/>
              </a:rPr>
              <a:t>- Tim Patrick is an application designer/developer (mainframe and distributed) specializing in systems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B28452C-3DDD-47BE-B9CA-0D902CFBEB59}" type="slidenum">
              <a:rPr lang="en-US" altLang="en-US" sz="1000" smtClean="0">
                <a:solidFill>
                  <a:srgbClr val="FFFFFF"/>
                </a:solidFill>
              </a:rPr>
              <a:pPr>
                <a:spcBef>
                  <a:spcPct val="50000"/>
                </a:spcBef>
                <a:spcAft>
                  <a:spcPct val="0"/>
                </a:spcAft>
                <a:buClrTx/>
                <a:buFontTx/>
                <a:buNone/>
              </a:pPr>
              <a:t>21</a:t>
            </a:fld>
            <a:endParaRPr lang="en-US" altLang="en-US" sz="1000">
              <a:solidFill>
                <a:srgbClr val="FFFFFF"/>
              </a:solidFill>
            </a:endParaRPr>
          </a:p>
        </p:txBody>
      </p:sp>
      <p:sp>
        <p:nvSpPr>
          <p:cNvPr id="36867" name="Rectangle 2"/>
          <p:cNvSpPr>
            <a:spLocks noGrp="1" noChangeArrowheads="1"/>
          </p:cNvSpPr>
          <p:nvPr>
            <p:ph type="title"/>
          </p:nvPr>
        </p:nvSpPr>
        <p:spPr>
          <a:xfrm>
            <a:off x="304800" y="381000"/>
            <a:ext cx="8094663" cy="704850"/>
          </a:xfrm>
        </p:spPr>
        <p:txBody>
          <a:bodyPr/>
          <a:lstStyle/>
          <a:p>
            <a:pPr eaLnBrk="1" hangingPunct="1"/>
            <a:r>
              <a:rPr lang="en-US" altLang="en-US"/>
              <a:t>Mainframe Operating System Heritage</a:t>
            </a:r>
          </a:p>
        </p:txBody>
      </p:sp>
      <p:sp>
        <p:nvSpPr>
          <p:cNvPr id="36868" name="Rectangle 3"/>
          <p:cNvSpPr>
            <a:spLocks noGrp="1" noChangeArrowheads="1"/>
          </p:cNvSpPr>
          <p:nvPr>
            <p:ph type="body" idx="1"/>
          </p:nvPr>
        </p:nvSpPr>
        <p:spPr>
          <a:xfrm>
            <a:off x="304800" y="1143000"/>
            <a:ext cx="8610600" cy="5486400"/>
          </a:xfrm>
        </p:spPr>
        <p:txBody>
          <a:bodyPr/>
          <a:lstStyle/>
          <a:p>
            <a:pPr eaLnBrk="1" hangingPunct="1">
              <a:lnSpc>
                <a:spcPct val="90000"/>
              </a:lnSpc>
            </a:pPr>
            <a:r>
              <a:rPr lang="en-US" altLang="en-US" sz="1600"/>
              <a:t>OS/360 -&gt; OS/VS -&gt; MVS -&gt; MVS/SP -&gt; MVS/XA -&gt; MVS/ESA -&gt; OS/390 -&gt; z/OS</a:t>
            </a:r>
            <a:br>
              <a:rPr lang="en-US" altLang="en-US" sz="1600"/>
            </a:br>
            <a:r>
              <a:rPr lang="en-US" altLang="en-US" sz="1500"/>
              <a:t>z/OS, IBM’s premier zSeries operating system, is a highly secure, scalable, high-performance enterprise operating system on which to build and deploy traditional and Java-enabled applications, providing a comprehensive and diverse application execution environment.</a:t>
            </a:r>
          </a:p>
          <a:p>
            <a:pPr eaLnBrk="1" hangingPunct="1">
              <a:lnSpc>
                <a:spcPct val="90000"/>
              </a:lnSpc>
            </a:pPr>
            <a:r>
              <a:rPr lang="en-US" altLang="en-US" sz="1600"/>
              <a:t>DOS/360 -&gt; DOS/VS -&gt; VSE/SP -&gt; VSE/ESA -&gt; z/VSE </a:t>
            </a:r>
            <a:br>
              <a:rPr lang="en-US" altLang="en-US" sz="1600"/>
            </a:br>
            <a:r>
              <a:rPr lang="en-US" altLang="en-US" sz="1600"/>
              <a:t>z/</a:t>
            </a:r>
            <a:r>
              <a:rPr lang="en-US" altLang="en-US" sz="1500"/>
              <a:t>VSE enables proven, robust, and cost-effective solutions. z/VSE provides sturdy batch and industrial strength on-line transaction processing (CICS) capabilities. z/VSE can fit comfortably into a legacy of thrifty, dependable z/VSE solutions.</a:t>
            </a:r>
          </a:p>
          <a:p>
            <a:pPr eaLnBrk="1" hangingPunct="1">
              <a:lnSpc>
                <a:spcPct val="90000"/>
              </a:lnSpc>
            </a:pPr>
            <a:r>
              <a:rPr lang="en-US" altLang="en-US" sz="1600"/>
              <a:t>ACP -&gt; TPF-&gt; z/TPF  </a:t>
            </a:r>
          </a:p>
          <a:p>
            <a:pPr eaLnBrk="1" hangingPunct="1">
              <a:lnSpc>
                <a:spcPct val="90000"/>
              </a:lnSpc>
              <a:buFont typeface="Wingdings" panose="05000000000000000000" pitchFamily="2" charset="2"/>
              <a:buNone/>
            </a:pPr>
            <a:r>
              <a:rPr lang="en-US" altLang="en-US" sz="1600"/>
              <a:t>	T</a:t>
            </a:r>
            <a:r>
              <a:rPr lang="en-US" altLang="en-US" sz="1700"/>
              <a:t>PF is the platform driving the business-critical systems for many of IBM's largest and most sophisticated users of online transaction processing - airlines, railroads, hotels, financial services, government, credit card and banking industries.</a:t>
            </a:r>
          </a:p>
          <a:p>
            <a:pPr eaLnBrk="1" hangingPunct="1">
              <a:lnSpc>
                <a:spcPct val="90000"/>
              </a:lnSpc>
            </a:pPr>
            <a:r>
              <a:rPr lang="en-US" altLang="en-US" sz="1600"/>
              <a:t>CP/67 -&gt; VM/370 -&gt; VM/SP -&gt; VM/XA -&gt; VM/ESA -&gt; z/VM</a:t>
            </a:r>
            <a:br>
              <a:rPr lang="en-US" altLang="en-US" sz="1600"/>
            </a:br>
            <a:r>
              <a:rPr lang="en-US" altLang="en-US" sz="1700"/>
              <a:t>z/VM provides a highly flexible test and production environment for enterprises deploying the latest e-business solutions. z/VM helps enterprises meet their growing demands for multi-user server solutions with support for a broad range of operating systems.</a:t>
            </a:r>
          </a:p>
          <a:p>
            <a:pPr eaLnBrk="1" hangingPunct="1">
              <a:lnSpc>
                <a:spcPct val="90000"/>
              </a:lnSpc>
            </a:pPr>
            <a:r>
              <a:rPr lang="en-US" altLang="en-US" sz="1700"/>
              <a:t>Zlinux !!!</a:t>
            </a:r>
            <a:endParaRPr lang="en-US" altLang="en-US"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2E615F09-CC04-4B2A-A8CD-9F021E8D1651}" type="slidenum">
              <a:rPr lang="en-US" altLang="en-US" sz="1000" smtClean="0">
                <a:solidFill>
                  <a:srgbClr val="FFFFFF"/>
                </a:solidFill>
              </a:rPr>
              <a:pPr>
                <a:spcBef>
                  <a:spcPct val="50000"/>
                </a:spcBef>
                <a:spcAft>
                  <a:spcPct val="0"/>
                </a:spcAft>
                <a:buClrTx/>
                <a:buFontTx/>
                <a:buNone/>
              </a:pPr>
              <a:t>22</a:t>
            </a:fld>
            <a:endParaRPr lang="en-US" altLang="en-US" sz="1000">
              <a:solidFill>
                <a:srgbClr val="FFFFFF"/>
              </a:solidFill>
            </a:endParaRPr>
          </a:p>
        </p:txBody>
      </p:sp>
      <p:sp>
        <p:nvSpPr>
          <p:cNvPr id="38915" name="Rectangle 2"/>
          <p:cNvSpPr>
            <a:spLocks noGrp="1" noChangeArrowheads="1"/>
          </p:cNvSpPr>
          <p:nvPr>
            <p:ph type="title"/>
          </p:nvPr>
        </p:nvSpPr>
        <p:spPr/>
        <p:txBody>
          <a:bodyPr/>
          <a:lstStyle/>
          <a:p>
            <a:pPr eaLnBrk="1" hangingPunct="1"/>
            <a:r>
              <a:rPr lang="en-US" altLang="en-US"/>
              <a:t>Summary</a:t>
            </a:r>
          </a:p>
        </p:txBody>
      </p:sp>
      <p:sp>
        <p:nvSpPr>
          <p:cNvPr id="38916" name="Rectangle 3"/>
          <p:cNvSpPr>
            <a:spLocks noGrp="1" noChangeArrowheads="1"/>
          </p:cNvSpPr>
          <p:nvPr>
            <p:ph type="body" idx="1"/>
          </p:nvPr>
        </p:nvSpPr>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38917" name="Rectangle 4"/>
          <p:cNvSpPr>
            <a:spLocks noChangeArrowheads="1"/>
          </p:cNvSpPr>
          <p:nvPr/>
        </p:nvSpPr>
        <p:spPr bwMode="auto">
          <a:xfrm>
            <a:off x="838200" y="1524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87" tIns="41143" rIns="82287" bIns="41143"/>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r>
              <a:rPr lang="en-US" altLang="en-US" sz="2300" b="0"/>
              <a:t>The New Mainframe:</a:t>
            </a:r>
          </a:p>
          <a:p>
            <a:pPr eaLnBrk="1" hangingPunct="1"/>
            <a:r>
              <a:rPr lang="en-US" altLang="en-US" sz="2000"/>
              <a:t>Plays a central role in the daily operations of the world’s largest organizations – and the daily lives of most people.  </a:t>
            </a:r>
          </a:p>
          <a:p>
            <a:pPr eaLnBrk="1" hangingPunct="1"/>
            <a:r>
              <a:rPr lang="en-US" altLang="en-US" sz="2000"/>
              <a:t>Is known for its reliability, security, and enormous processing capabilities. </a:t>
            </a:r>
          </a:p>
          <a:p>
            <a:pPr eaLnBrk="1" hangingPunct="1"/>
            <a:r>
              <a:rPr lang="en-US" altLang="en-US" sz="2000"/>
              <a:t>Is designed for processing large scale workloads and serving thousands of users and transactions concurrently.    </a:t>
            </a:r>
          </a:p>
          <a:p>
            <a:pPr eaLnBrk="1" hangingPunct="1"/>
            <a:r>
              <a:rPr lang="en-US" altLang="en-US" sz="2000"/>
              <a:t>Is managed by highly skilled technical support staff.</a:t>
            </a:r>
          </a:p>
          <a:p>
            <a:pPr eaLnBrk="1" hangingPunct="1"/>
            <a:r>
              <a:rPr lang="en-US" altLang="en-US" sz="2000"/>
              <a:t>Runs a variety of operating systems.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685800" y="5843588"/>
            <a:ext cx="4889500" cy="339725"/>
          </a:xfrm>
          <a:prstGeom prst="rect">
            <a:avLst/>
          </a:prstGeom>
          <a:solidFill>
            <a:srgbClr val="FFFF00">
              <a:alpha val="52940"/>
            </a:srgbClr>
          </a:solidFill>
          <a:ln w="12700" algn="ctr">
            <a:solidFill>
              <a:schemeClr val="tx1"/>
            </a:solidFill>
            <a:round/>
            <a:headEnd/>
            <a:tailEnd/>
          </a:ln>
        </p:spPr>
        <p:txBody>
          <a:bodyPr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pPr>
            <a:endParaRPr lang="en-CA" altLang="en-US" sz="1600" b="1"/>
          </a:p>
        </p:txBody>
      </p:sp>
      <p:sp>
        <p:nvSpPr>
          <p:cNvPr id="7171" name="Rectangle 3"/>
          <p:cNvSpPr>
            <a:spLocks noGrp="1" noChangeArrowheads="1"/>
          </p:cNvSpPr>
          <p:nvPr>
            <p:ph type="body" sz="half" idx="1"/>
          </p:nvPr>
        </p:nvSpPr>
        <p:spPr>
          <a:xfrm>
            <a:off x="685800" y="1776413"/>
            <a:ext cx="4889500" cy="4471987"/>
          </a:xfrm>
        </p:spPr>
        <p:txBody>
          <a:bodyPr/>
          <a:lstStyle/>
          <a:p>
            <a:pPr eaLnBrk="1" hangingPunct="1">
              <a:lnSpc>
                <a:spcPct val="90000"/>
              </a:lnSpc>
              <a:buSzPct val="90000"/>
              <a:buFont typeface="Wingdings" panose="05000000000000000000" pitchFamily="2" charset="2"/>
              <a:buNone/>
            </a:pPr>
            <a:r>
              <a:rPr lang="en-US" altLang="en-US" sz="2100" b="0" dirty="0"/>
              <a:t>Be able to:</a:t>
            </a:r>
          </a:p>
          <a:p>
            <a:pPr eaLnBrk="1" hangingPunct="1">
              <a:lnSpc>
                <a:spcPct val="90000"/>
              </a:lnSpc>
            </a:pPr>
            <a:r>
              <a:rPr lang="en-US" altLang="en-US" sz="1600" dirty="0"/>
              <a:t>List ways in which the mainframe of today challenges the traditional thinking on centralized computing versus distributed computing</a:t>
            </a:r>
          </a:p>
          <a:p>
            <a:pPr eaLnBrk="1" hangingPunct="1">
              <a:lnSpc>
                <a:spcPct val="90000"/>
              </a:lnSpc>
            </a:pPr>
            <a:r>
              <a:rPr lang="en-US" altLang="en-US" sz="1600" dirty="0"/>
              <a:t>Explain how businesses make use of mainframe processing power, the typical uses of mainframes, and how mainframe computing differs from other forms of computing</a:t>
            </a:r>
          </a:p>
          <a:p>
            <a:pPr eaLnBrk="1" hangingPunct="1">
              <a:lnSpc>
                <a:spcPct val="90000"/>
              </a:lnSpc>
            </a:pPr>
            <a:r>
              <a:rPr lang="en-US" altLang="en-US" sz="1600" dirty="0"/>
              <a:t>Outline the major types of workloads for which mainframes are best-suited</a:t>
            </a:r>
          </a:p>
          <a:p>
            <a:pPr eaLnBrk="1" hangingPunct="1">
              <a:lnSpc>
                <a:spcPct val="90000"/>
              </a:lnSpc>
            </a:pPr>
            <a:r>
              <a:rPr lang="en-US" altLang="en-US" sz="1600" dirty="0"/>
              <a:t>Name five jobs or responsibilities related to mainframe computing</a:t>
            </a:r>
          </a:p>
          <a:p>
            <a:pPr eaLnBrk="1" hangingPunct="1">
              <a:lnSpc>
                <a:spcPct val="90000"/>
              </a:lnSpc>
            </a:pPr>
            <a:r>
              <a:rPr lang="en-US" altLang="en-US" sz="1600" dirty="0"/>
              <a:t>List five mainframe operating systems</a:t>
            </a:r>
          </a:p>
          <a:p>
            <a:pPr eaLnBrk="1" hangingPunct="1">
              <a:lnSpc>
                <a:spcPct val="90000"/>
              </a:lnSpc>
            </a:pPr>
            <a:r>
              <a:rPr lang="en-US" altLang="en-US" sz="1600" dirty="0"/>
              <a:t>Know a little mainframe history</a:t>
            </a:r>
          </a:p>
          <a:p>
            <a:pPr eaLnBrk="1" hangingPunct="1">
              <a:lnSpc>
                <a:spcPct val="90000"/>
              </a:lnSpc>
            </a:pPr>
            <a:endParaRPr lang="en-US" altLang="en-US" sz="1600" dirty="0"/>
          </a:p>
          <a:p>
            <a:pPr eaLnBrk="1" hangingPunct="1">
              <a:lnSpc>
                <a:spcPct val="90000"/>
              </a:lnSpc>
            </a:pPr>
            <a:endParaRPr lang="en-US" altLang="en-US" sz="1100" dirty="0"/>
          </a:p>
        </p:txBody>
      </p:sp>
      <p:sp>
        <p:nvSpPr>
          <p:cNvPr id="7172"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3FE07F4B-D587-4090-9427-2BA3D2241407}" type="slidenum">
              <a:rPr lang="en-US" altLang="en-US" sz="1000" smtClean="0">
                <a:solidFill>
                  <a:srgbClr val="FFFFFF"/>
                </a:solidFill>
              </a:rPr>
              <a:pPr>
                <a:spcBef>
                  <a:spcPct val="50000"/>
                </a:spcBef>
                <a:spcAft>
                  <a:spcPct val="0"/>
                </a:spcAft>
                <a:buClrTx/>
                <a:buFontTx/>
                <a:buNone/>
              </a:pPr>
              <a:t>3</a:t>
            </a:fld>
            <a:endParaRPr lang="en-US" altLang="en-US" sz="1000">
              <a:solidFill>
                <a:srgbClr val="FFFFFF"/>
              </a:solidFill>
            </a:endParaRPr>
          </a:p>
        </p:txBody>
      </p:sp>
      <p:sp>
        <p:nvSpPr>
          <p:cNvPr id="7173" name="Rectangle 2"/>
          <p:cNvSpPr>
            <a:spLocks noGrp="1" noChangeArrowheads="1"/>
          </p:cNvSpPr>
          <p:nvPr>
            <p:ph type="title"/>
          </p:nvPr>
        </p:nvSpPr>
        <p:spPr/>
        <p:txBody>
          <a:bodyPr/>
          <a:lstStyle/>
          <a:p>
            <a:pPr eaLnBrk="1" hangingPunct="1"/>
            <a:r>
              <a:rPr lang="en-US" altLang="en-US"/>
              <a:t>Chapter objectives</a:t>
            </a:r>
          </a:p>
        </p:txBody>
      </p:sp>
      <p:pic>
        <p:nvPicPr>
          <p:cNvPr id="7174" name="Picture 8"/>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5867400" y="1676400"/>
            <a:ext cx="2598738" cy="3409950"/>
          </a:xfr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5D35179B-336D-47A0-A1EE-BDEC732233AF}" type="slidenum">
              <a:rPr lang="en-US" altLang="en-US" sz="1000" smtClean="0">
                <a:solidFill>
                  <a:srgbClr val="FFFFFF"/>
                </a:solidFill>
              </a:rPr>
              <a:pPr>
                <a:spcBef>
                  <a:spcPct val="50000"/>
                </a:spcBef>
                <a:spcAft>
                  <a:spcPct val="0"/>
                </a:spcAft>
                <a:buClrTx/>
                <a:buFontTx/>
                <a:buNone/>
              </a:pPr>
              <a:t>4</a:t>
            </a:fld>
            <a:endParaRPr lang="en-US" altLang="en-US" sz="1000">
              <a:solidFill>
                <a:srgbClr val="FFFFFF"/>
              </a:solidFill>
            </a:endParaRPr>
          </a:p>
        </p:txBody>
      </p:sp>
      <p:sp>
        <p:nvSpPr>
          <p:cNvPr id="8195" name="Rectangle 2"/>
          <p:cNvSpPr>
            <a:spLocks noGrp="1" noChangeArrowheads="1"/>
          </p:cNvSpPr>
          <p:nvPr>
            <p:ph type="title"/>
          </p:nvPr>
        </p:nvSpPr>
        <p:spPr/>
        <p:txBody>
          <a:bodyPr/>
          <a:lstStyle/>
          <a:p>
            <a:pPr eaLnBrk="1" hangingPunct="1"/>
            <a:r>
              <a:rPr lang="en-US" altLang="en-US"/>
              <a:t>Key terms in this chapter</a:t>
            </a:r>
          </a:p>
        </p:txBody>
      </p:sp>
      <p:sp>
        <p:nvSpPr>
          <p:cNvPr id="8196" name="Rectangle 3"/>
          <p:cNvSpPr>
            <a:spLocks noGrp="1" noChangeArrowheads="1"/>
          </p:cNvSpPr>
          <p:nvPr>
            <p:ph type="body" sz="half" idx="1"/>
          </p:nvPr>
        </p:nvSpPr>
        <p:spPr>
          <a:xfrm>
            <a:off x="762000" y="1600200"/>
            <a:ext cx="3811588" cy="4624388"/>
          </a:xfrm>
        </p:spPr>
        <p:txBody>
          <a:bodyPr/>
          <a:lstStyle/>
          <a:p>
            <a:pPr eaLnBrk="1" hangingPunct="1">
              <a:lnSpc>
                <a:spcPct val="95000"/>
              </a:lnSpc>
              <a:spcBef>
                <a:spcPct val="0"/>
              </a:spcBef>
              <a:spcAft>
                <a:spcPct val="0"/>
              </a:spcAft>
              <a:buSzPct val="160000"/>
            </a:pPr>
            <a:r>
              <a:rPr lang="en-US" altLang="en-US" sz="1200"/>
              <a:t> </a:t>
            </a:r>
            <a:r>
              <a:rPr lang="en-US" altLang="en-US" sz="2000"/>
              <a:t>application programmer</a:t>
            </a:r>
          </a:p>
          <a:p>
            <a:pPr eaLnBrk="1" hangingPunct="1">
              <a:lnSpc>
                <a:spcPct val="95000"/>
              </a:lnSpc>
              <a:spcBef>
                <a:spcPct val="0"/>
              </a:spcBef>
              <a:spcAft>
                <a:spcPct val="0"/>
              </a:spcAft>
            </a:pPr>
            <a:r>
              <a:rPr lang="en-US" altLang="en-US" sz="2000"/>
              <a:t> architecture</a:t>
            </a:r>
          </a:p>
          <a:p>
            <a:pPr eaLnBrk="1" hangingPunct="1">
              <a:lnSpc>
                <a:spcPct val="95000"/>
              </a:lnSpc>
              <a:spcBef>
                <a:spcPct val="0"/>
              </a:spcBef>
              <a:spcAft>
                <a:spcPct val="0"/>
              </a:spcAft>
            </a:pPr>
            <a:r>
              <a:rPr lang="en-US" altLang="en-US" sz="2000"/>
              <a:t> balanced system</a:t>
            </a:r>
          </a:p>
          <a:p>
            <a:pPr eaLnBrk="1" hangingPunct="1">
              <a:lnSpc>
                <a:spcPct val="95000"/>
              </a:lnSpc>
              <a:spcBef>
                <a:spcPct val="0"/>
              </a:spcBef>
              <a:spcAft>
                <a:spcPct val="0"/>
              </a:spcAft>
            </a:pPr>
            <a:r>
              <a:rPr lang="en-US" altLang="en-US" sz="2000"/>
              <a:t> batch processing</a:t>
            </a:r>
          </a:p>
          <a:p>
            <a:pPr eaLnBrk="1" hangingPunct="1">
              <a:lnSpc>
                <a:spcPct val="95000"/>
              </a:lnSpc>
              <a:spcBef>
                <a:spcPct val="0"/>
              </a:spcBef>
              <a:spcAft>
                <a:spcPct val="0"/>
              </a:spcAft>
            </a:pPr>
            <a:r>
              <a:rPr lang="en-US" altLang="en-US" sz="2000"/>
              <a:t> Business Class</a:t>
            </a:r>
          </a:p>
          <a:p>
            <a:pPr eaLnBrk="1" hangingPunct="1">
              <a:lnSpc>
                <a:spcPct val="95000"/>
              </a:lnSpc>
              <a:spcBef>
                <a:spcPct val="0"/>
              </a:spcBef>
              <a:spcAft>
                <a:spcPct val="0"/>
              </a:spcAft>
            </a:pPr>
            <a:r>
              <a:rPr lang="en-US" altLang="en-US" sz="2000"/>
              <a:t> compatibility</a:t>
            </a:r>
          </a:p>
          <a:p>
            <a:pPr eaLnBrk="1" hangingPunct="1">
              <a:lnSpc>
                <a:spcPct val="95000"/>
              </a:lnSpc>
              <a:spcBef>
                <a:spcPct val="0"/>
              </a:spcBef>
              <a:spcAft>
                <a:spcPct val="0"/>
              </a:spcAft>
            </a:pPr>
            <a:r>
              <a:rPr lang="en-US" altLang="en-US" sz="2000"/>
              <a:t> e-Business</a:t>
            </a:r>
          </a:p>
          <a:p>
            <a:pPr eaLnBrk="1" hangingPunct="1">
              <a:lnSpc>
                <a:spcPct val="95000"/>
              </a:lnSpc>
              <a:spcBef>
                <a:spcPct val="0"/>
              </a:spcBef>
              <a:spcAft>
                <a:spcPct val="0"/>
              </a:spcAft>
            </a:pPr>
            <a:r>
              <a:rPr lang="en-US" altLang="en-US" sz="2000"/>
              <a:t> EBCDIC</a:t>
            </a:r>
          </a:p>
          <a:p>
            <a:pPr eaLnBrk="1" hangingPunct="1">
              <a:lnSpc>
                <a:spcPct val="95000"/>
              </a:lnSpc>
              <a:spcBef>
                <a:spcPct val="0"/>
              </a:spcBef>
              <a:spcAft>
                <a:spcPct val="0"/>
              </a:spcAft>
            </a:pPr>
            <a:r>
              <a:rPr lang="en-US" altLang="en-US" sz="2000"/>
              <a:t> Enterprise Class </a:t>
            </a:r>
          </a:p>
          <a:p>
            <a:pPr eaLnBrk="1" hangingPunct="1">
              <a:lnSpc>
                <a:spcPct val="95000"/>
              </a:lnSpc>
              <a:spcBef>
                <a:spcPct val="0"/>
              </a:spcBef>
              <a:spcAft>
                <a:spcPct val="0"/>
              </a:spcAft>
            </a:pPr>
            <a:r>
              <a:rPr lang="en-US" altLang="en-US" sz="2000"/>
              <a:t> environment friendly</a:t>
            </a:r>
          </a:p>
          <a:p>
            <a:pPr eaLnBrk="1" hangingPunct="1">
              <a:lnSpc>
                <a:spcPct val="95000"/>
              </a:lnSpc>
              <a:spcBef>
                <a:spcPct val="0"/>
              </a:spcBef>
              <a:spcAft>
                <a:spcPct val="0"/>
              </a:spcAft>
            </a:pPr>
            <a:r>
              <a:rPr lang="en-US" altLang="en-US" sz="2000"/>
              <a:t> extensibility</a:t>
            </a:r>
          </a:p>
          <a:p>
            <a:pPr eaLnBrk="1" hangingPunct="1">
              <a:lnSpc>
                <a:spcPct val="95000"/>
              </a:lnSpc>
              <a:spcBef>
                <a:spcPct val="0"/>
              </a:spcBef>
              <a:spcAft>
                <a:spcPct val="0"/>
              </a:spcAft>
            </a:pPr>
            <a:r>
              <a:rPr lang="en-US" altLang="en-US" sz="2000"/>
              <a:t> high availability</a:t>
            </a:r>
          </a:p>
          <a:p>
            <a:pPr eaLnBrk="1" hangingPunct="1">
              <a:lnSpc>
                <a:spcPct val="95000"/>
              </a:lnSpc>
              <a:spcBef>
                <a:spcPct val="0"/>
              </a:spcBef>
              <a:spcAft>
                <a:spcPct val="0"/>
              </a:spcAft>
            </a:pPr>
            <a:r>
              <a:rPr lang="en-US" altLang="en-US" sz="2000"/>
              <a:t> infrastructure</a:t>
            </a:r>
          </a:p>
          <a:p>
            <a:pPr eaLnBrk="1" hangingPunct="1">
              <a:lnSpc>
                <a:spcPct val="95000"/>
              </a:lnSpc>
              <a:spcBef>
                <a:spcPct val="0"/>
              </a:spcBef>
              <a:spcAft>
                <a:spcPct val="0"/>
              </a:spcAft>
            </a:pPr>
            <a:r>
              <a:rPr lang="en-US" altLang="en-US" sz="2000"/>
              <a:t> mainframe</a:t>
            </a:r>
          </a:p>
          <a:p>
            <a:pPr eaLnBrk="1" hangingPunct="1">
              <a:lnSpc>
                <a:spcPct val="80000"/>
              </a:lnSpc>
              <a:buFont typeface="Wingdings" panose="05000000000000000000" pitchFamily="2" charset="2"/>
              <a:buNone/>
            </a:pPr>
            <a:r>
              <a:rPr lang="en-US" altLang="en-US" sz="1200"/>
              <a:t> </a:t>
            </a:r>
          </a:p>
        </p:txBody>
      </p:sp>
      <p:sp>
        <p:nvSpPr>
          <p:cNvPr id="8197" name="Rectangle 4"/>
          <p:cNvSpPr>
            <a:spLocks noGrp="1" noChangeArrowheads="1"/>
          </p:cNvSpPr>
          <p:nvPr>
            <p:ph type="body" sz="half" idx="2"/>
          </p:nvPr>
        </p:nvSpPr>
        <p:spPr>
          <a:xfrm>
            <a:off x="4725988" y="1600200"/>
            <a:ext cx="3811587" cy="4548188"/>
          </a:xfrm>
        </p:spPr>
        <p:txBody>
          <a:bodyPr/>
          <a:lstStyle/>
          <a:p>
            <a:pPr eaLnBrk="1" hangingPunct="1">
              <a:lnSpc>
                <a:spcPct val="90000"/>
              </a:lnSpc>
              <a:spcBef>
                <a:spcPct val="0"/>
              </a:spcBef>
              <a:spcAft>
                <a:spcPct val="0"/>
              </a:spcAft>
            </a:pPr>
            <a:r>
              <a:rPr lang="en-US" altLang="en-US" sz="1800"/>
              <a:t> </a:t>
            </a:r>
            <a:r>
              <a:rPr lang="en-US" altLang="en-US" sz="2000"/>
              <a:t>MIPS </a:t>
            </a:r>
          </a:p>
          <a:p>
            <a:pPr eaLnBrk="1" hangingPunct="1">
              <a:lnSpc>
                <a:spcPct val="90000"/>
              </a:lnSpc>
              <a:spcBef>
                <a:spcPct val="0"/>
              </a:spcBef>
              <a:spcAft>
                <a:spcPct val="0"/>
              </a:spcAft>
            </a:pPr>
            <a:r>
              <a:rPr lang="en-US" altLang="en-US" sz="2000"/>
              <a:t> online processing</a:t>
            </a:r>
          </a:p>
          <a:p>
            <a:pPr eaLnBrk="1" hangingPunct="1">
              <a:lnSpc>
                <a:spcPct val="90000"/>
              </a:lnSpc>
              <a:spcBef>
                <a:spcPct val="0"/>
              </a:spcBef>
              <a:spcAft>
                <a:spcPct val="0"/>
              </a:spcAft>
            </a:pPr>
            <a:r>
              <a:rPr lang="en-US" altLang="en-US" sz="2000"/>
              <a:t> platform</a:t>
            </a:r>
          </a:p>
          <a:p>
            <a:pPr eaLnBrk="1" hangingPunct="1">
              <a:lnSpc>
                <a:spcPct val="90000"/>
              </a:lnSpc>
              <a:spcBef>
                <a:spcPct val="0"/>
              </a:spcBef>
              <a:spcAft>
                <a:spcPct val="0"/>
              </a:spcAft>
            </a:pPr>
            <a:r>
              <a:rPr lang="en-US" altLang="en-US" sz="2000"/>
              <a:t> production control</a:t>
            </a:r>
          </a:p>
          <a:p>
            <a:pPr eaLnBrk="1" hangingPunct="1">
              <a:lnSpc>
                <a:spcPct val="90000"/>
              </a:lnSpc>
              <a:spcBef>
                <a:spcPct val="0"/>
              </a:spcBef>
              <a:spcAft>
                <a:spcPct val="0"/>
              </a:spcAft>
            </a:pPr>
            <a:r>
              <a:rPr lang="en-US" altLang="en-US" sz="2000"/>
              <a:t> punched card</a:t>
            </a:r>
          </a:p>
          <a:p>
            <a:pPr eaLnBrk="1" hangingPunct="1">
              <a:lnSpc>
                <a:spcPct val="90000"/>
              </a:lnSpc>
              <a:spcBef>
                <a:spcPct val="0"/>
              </a:spcBef>
              <a:spcAft>
                <a:spcPct val="0"/>
              </a:spcAft>
            </a:pPr>
            <a:r>
              <a:rPr lang="en-US" altLang="en-US" sz="2000"/>
              <a:t> RAS</a:t>
            </a:r>
          </a:p>
          <a:p>
            <a:pPr eaLnBrk="1" hangingPunct="1">
              <a:lnSpc>
                <a:spcPct val="90000"/>
              </a:lnSpc>
              <a:spcBef>
                <a:spcPct val="0"/>
              </a:spcBef>
              <a:spcAft>
                <a:spcPct val="0"/>
              </a:spcAft>
            </a:pPr>
            <a:r>
              <a:rPr lang="en-US" altLang="en-US" sz="2000"/>
              <a:t> scalability</a:t>
            </a:r>
          </a:p>
          <a:p>
            <a:pPr eaLnBrk="1" hangingPunct="1">
              <a:lnSpc>
                <a:spcPct val="90000"/>
              </a:lnSpc>
              <a:spcBef>
                <a:spcPct val="0"/>
              </a:spcBef>
              <a:spcAft>
                <a:spcPct val="0"/>
              </a:spcAft>
            </a:pPr>
            <a:r>
              <a:rPr lang="en-US" altLang="en-US" sz="2000"/>
              <a:t> server farm</a:t>
            </a:r>
          </a:p>
          <a:p>
            <a:pPr eaLnBrk="1" hangingPunct="1">
              <a:lnSpc>
                <a:spcPct val="90000"/>
              </a:lnSpc>
              <a:spcBef>
                <a:spcPct val="0"/>
              </a:spcBef>
              <a:spcAft>
                <a:spcPct val="0"/>
              </a:spcAft>
            </a:pPr>
            <a:r>
              <a:rPr lang="en-US" altLang="en-US" sz="2000"/>
              <a:t> specialty engines</a:t>
            </a:r>
          </a:p>
          <a:p>
            <a:pPr eaLnBrk="1" hangingPunct="1">
              <a:lnSpc>
                <a:spcPct val="90000"/>
              </a:lnSpc>
              <a:spcBef>
                <a:spcPct val="0"/>
              </a:spcBef>
              <a:spcAft>
                <a:spcPct val="0"/>
              </a:spcAft>
            </a:pPr>
            <a:r>
              <a:rPr lang="en-US" altLang="en-US" sz="2000"/>
              <a:t> system administrator</a:t>
            </a:r>
          </a:p>
          <a:p>
            <a:pPr eaLnBrk="1" hangingPunct="1">
              <a:lnSpc>
                <a:spcPct val="90000"/>
              </a:lnSpc>
              <a:spcBef>
                <a:spcPct val="0"/>
              </a:spcBef>
              <a:spcAft>
                <a:spcPct val="0"/>
              </a:spcAft>
            </a:pPr>
            <a:r>
              <a:rPr lang="en-US" altLang="en-US" sz="2000"/>
              <a:t> system operator</a:t>
            </a:r>
          </a:p>
          <a:p>
            <a:pPr eaLnBrk="1" hangingPunct="1">
              <a:lnSpc>
                <a:spcPct val="90000"/>
              </a:lnSpc>
              <a:spcBef>
                <a:spcPct val="0"/>
              </a:spcBef>
              <a:spcAft>
                <a:spcPct val="0"/>
              </a:spcAft>
            </a:pPr>
            <a:r>
              <a:rPr lang="en-US" altLang="en-US" sz="2000"/>
              <a:t> system programmer</a:t>
            </a:r>
          </a:p>
          <a:p>
            <a:pPr eaLnBrk="1" hangingPunct="1">
              <a:lnSpc>
                <a:spcPct val="90000"/>
              </a:lnSpc>
              <a:spcBef>
                <a:spcPct val="0"/>
              </a:spcBef>
              <a:spcAft>
                <a:spcPct val="0"/>
              </a:spcAft>
            </a:pPr>
            <a:r>
              <a:rPr lang="en-US" altLang="en-US" sz="2000"/>
              <a:t> total cost of ownership</a:t>
            </a:r>
          </a:p>
          <a:p>
            <a:pPr eaLnBrk="1" hangingPunct="1">
              <a:lnSpc>
                <a:spcPct val="90000"/>
              </a:lnSpc>
              <a:spcBef>
                <a:spcPct val="0"/>
              </a:spcBef>
              <a:spcAft>
                <a:spcPct val="0"/>
              </a:spcAft>
            </a:pPr>
            <a:r>
              <a:rPr lang="en-US" altLang="en-US" sz="2000"/>
              <a:t> transaction processing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136FA334-09F9-442B-9068-40D3AD9DEA95}" type="slidenum">
              <a:rPr lang="en-US" altLang="en-US" sz="1000" smtClean="0">
                <a:solidFill>
                  <a:srgbClr val="FFFFFF"/>
                </a:solidFill>
              </a:rPr>
              <a:pPr>
                <a:spcBef>
                  <a:spcPct val="50000"/>
                </a:spcBef>
                <a:spcAft>
                  <a:spcPct val="0"/>
                </a:spcAft>
                <a:buClrTx/>
                <a:buFontTx/>
                <a:buNone/>
              </a:pPr>
              <a:t>5</a:t>
            </a:fld>
            <a:endParaRPr lang="en-US" altLang="en-US" sz="1000">
              <a:solidFill>
                <a:srgbClr val="FFFFFF"/>
              </a:solidFill>
            </a:endParaRPr>
          </a:p>
        </p:txBody>
      </p:sp>
      <p:sp>
        <p:nvSpPr>
          <p:cNvPr id="9219" name="Rectangle 2"/>
          <p:cNvSpPr>
            <a:spLocks noGrp="1" noChangeArrowheads="1"/>
          </p:cNvSpPr>
          <p:nvPr>
            <p:ph type="title"/>
          </p:nvPr>
        </p:nvSpPr>
        <p:spPr>
          <a:xfrm>
            <a:off x="317500" y="685800"/>
            <a:ext cx="8826500" cy="304800"/>
          </a:xfrm>
        </p:spPr>
        <p:txBody>
          <a:bodyPr/>
          <a:lstStyle/>
          <a:p>
            <a:pPr eaLnBrk="1" hangingPunct="1"/>
            <a:r>
              <a:rPr lang="en-GB" altLang="en-US" sz="2500"/>
              <a:t>7</a:t>
            </a:r>
            <a:r>
              <a:rPr lang="en-GB" altLang="en-US" sz="2500" baseline="30000"/>
              <a:t>th</a:t>
            </a:r>
            <a:r>
              <a:rPr lang="en-GB" altLang="en-US" sz="2500"/>
              <a:t> April 1964, Poughkeepsie NY</a:t>
            </a:r>
          </a:p>
        </p:txBody>
      </p:sp>
      <p:sp>
        <p:nvSpPr>
          <p:cNvPr id="9220" name="Rectangle 3"/>
          <p:cNvSpPr>
            <a:spLocks noGrp="1" noChangeArrowheads="1"/>
          </p:cNvSpPr>
          <p:nvPr>
            <p:ph type="body" idx="1"/>
          </p:nvPr>
        </p:nvSpPr>
        <p:spPr>
          <a:xfrm>
            <a:off x="315913" y="1066800"/>
            <a:ext cx="8828087" cy="4724400"/>
          </a:xfrm>
        </p:spPr>
        <p:txBody>
          <a:bodyPr/>
          <a:lstStyle/>
          <a:p>
            <a:pPr eaLnBrk="1" hangingPunct="1">
              <a:lnSpc>
                <a:spcPct val="80000"/>
              </a:lnSpc>
            </a:pPr>
            <a:endParaRPr lang="en-GB" altLang="en-US" sz="1600"/>
          </a:p>
          <a:p>
            <a:pPr eaLnBrk="1" hangingPunct="1">
              <a:lnSpc>
                <a:spcPct val="80000"/>
              </a:lnSpc>
            </a:pPr>
            <a:r>
              <a:rPr lang="en-GB" altLang="en-US" sz="2000" b="0"/>
              <a:t>A new generation of electronic computing equipment was introduced today by International Business Machines Corporation. IBM Board Chairman Thomas J. Watson Jr. called the event the most important product announcement in the company's history. </a:t>
            </a:r>
          </a:p>
          <a:p>
            <a:pPr eaLnBrk="1" hangingPunct="1">
              <a:lnSpc>
                <a:spcPct val="80000"/>
              </a:lnSpc>
            </a:pPr>
            <a:endParaRPr lang="en-GB" altLang="en-US" sz="2000" b="0"/>
          </a:p>
          <a:p>
            <a:pPr eaLnBrk="1" hangingPunct="1">
              <a:lnSpc>
                <a:spcPct val="80000"/>
              </a:lnSpc>
            </a:pPr>
            <a:r>
              <a:rPr lang="en-GB" altLang="en-US" sz="2000" b="0"/>
              <a:t>The new equipment is known as the IBM System/360. </a:t>
            </a:r>
          </a:p>
          <a:p>
            <a:pPr eaLnBrk="1" hangingPunct="1">
              <a:lnSpc>
                <a:spcPct val="80000"/>
              </a:lnSpc>
            </a:pPr>
            <a:endParaRPr lang="en-GB" altLang="en-US" sz="2000" b="0"/>
          </a:p>
          <a:p>
            <a:pPr eaLnBrk="1" hangingPunct="1">
              <a:lnSpc>
                <a:spcPct val="80000"/>
              </a:lnSpc>
            </a:pPr>
            <a:r>
              <a:rPr lang="en-GB" altLang="en-US" sz="2000" b="0"/>
              <a:t>"System/360 represents a sharp departure from concepts of the past in designing and building computers. It is the product of an international effort in IBM's laboratories and plants and is the first time IBM has redesigned the basic internal architecture of its computers in a decade. The result will be more computer productivity at lower cost than ever before. This is the beginning of a new generation - - not only of computers - - but of their application in business, science and government." </a:t>
            </a:r>
          </a:p>
          <a:p>
            <a:pPr eaLnBrk="1" hangingPunct="1">
              <a:lnSpc>
                <a:spcPct val="80000"/>
              </a:lnSpc>
            </a:pPr>
            <a:endParaRPr lang="en-GB" altLang="en-US" sz="2000" b="0"/>
          </a:p>
          <a:p>
            <a:pPr eaLnBrk="1" hangingPunct="1">
              <a:lnSpc>
                <a:spcPct val="80000"/>
              </a:lnSpc>
            </a:pPr>
            <a:endParaRPr lang="en-GB" altLang="en-US" b="0"/>
          </a:p>
          <a:p>
            <a:pPr eaLnBrk="1" hangingPunct="1">
              <a:lnSpc>
                <a:spcPct val="80000"/>
              </a:lnSpc>
            </a:pPr>
            <a:endParaRPr lang="en-GB" altLang="en-US"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77D06283-FF5D-4026-8AE4-C4C7813C5F41}" type="slidenum">
              <a:rPr lang="en-US" altLang="en-US" sz="1000" smtClean="0">
                <a:solidFill>
                  <a:srgbClr val="FFFFFF"/>
                </a:solidFill>
              </a:rPr>
              <a:pPr>
                <a:spcBef>
                  <a:spcPct val="50000"/>
                </a:spcBef>
                <a:spcAft>
                  <a:spcPct val="0"/>
                </a:spcAft>
                <a:buClrTx/>
                <a:buFontTx/>
                <a:buNone/>
              </a:pPr>
              <a:t>6</a:t>
            </a:fld>
            <a:endParaRPr lang="en-US" altLang="en-US" sz="1000">
              <a:solidFill>
                <a:srgbClr val="FFFFFF"/>
              </a:solidFill>
            </a:endParaRPr>
          </a:p>
        </p:txBody>
      </p:sp>
      <p:pic>
        <p:nvPicPr>
          <p:cNvPr id="11267" name="Picture 2" descr="lightbulb_new_idea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4238" y="2136775"/>
            <a:ext cx="7112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descr="future_new_idea_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863" y="2138363"/>
            <a:ext cx="71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4"/>
          <p:cNvSpPr>
            <a:spLocks noGrp="1" noChangeArrowheads="1"/>
          </p:cNvSpPr>
          <p:nvPr>
            <p:ph type="title"/>
          </p:nvPr>
        </p:nvSpPr>
        <p:spPr>
          <a:xfrm>
            <a:off x="171450" y="385763"/>
            <a:ext cx="8840788" cy="500062"/>
          </a:xfrm>
        </p:spPr>
        <p:txBody>
          <a:bodyPr/>
          <a:lstStyle/>
          <a:p>
            <a:pPr eaLnBrk="1" hangingPunct="1"/>
            <a:r>
              <a:rPr lang="en-US" altLang="en-US" sz="2600"/>
              <a:t>The Mainframe Charter – Providing a Strategic Framework</a:t>
            </a:r>
          </a:p>
        </p:txBody>
      </p:sp>
      <p:sp>
        <p:nvSpPr>
          <p:cNvPr id="11270" name="Text Box 5"/>
          <p:cNvSpPr txBox="1">
            <a:spLocks noChangeArrowheads="1"/>
          </p:cNvSpPr>
          <p:nvPr/>
        </p:nvSpPr>
        <p:spPr bwMode="auto">
          <a:xfrm>
            <a:off x="573088" y="2927350"/>
            <a:ext cx="236855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1437" tIns="45719" rIns="91437" bIns="45719">
            <a:spAutoFit/>
          </a:bodyPr>
          <a:lstStyle>
            <a:lvl1pPr marL="146050" indent="-14605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50000"/>
              </a:spcBef>
              <a:spcAft>
                <a:spcPct val="0"/>
              </a:spcAft>
              <a:buClr>
                <a:schemeClr val="tx1"/>
              </a:buClr>
              <a:buSzPct val="120000"/>
              <a:buFontTx/>
              <a:buNone/>
            </a:pPr>
            <a:r>
              <a:rPr lang="en-US" altLang="en-US" sz="2200">
                <a:solidFill>
                  <a:schemeClr val="tx2"/>
                </a:solidFill>
              </a:rPr>
              <a:t>Innovation</a:t>
            </a:r>
          </a:p>
          <a:p>
            <a:pPr eaLnBrk="1" hangingPunct="1">
              <a:lnSpc>
                <a:spcPct val="125000"/>
              </a:lnSpc>
              <a:spcBef>
                <a:spcPct val="50000"/>
              </a:spcBef>
              <a:spcAft>
                <a:spcPct val="0"/>
              </a:spcAft>
              <a:buClr>
                <a:schemeClr val="tx1"/>
              </a:buClr>
              <a:buSzPct val="120000"/>
              <a:buFontTx/>
              <a:buChar char="•"/>
            </a:pPr>
            <a:r>
              <a:rPr lang="en-US" altLang="en-US" sz="1400" b="0">
                <a:solidFill>
                  <a:srgbClr val="000000"/>
                </a:solidFill>
              </a:rPr>
              <a:t>Provide leadership in innovation to enhance the use of the IBM mainframe to support increasingly integrated and flexible business processes for the On Demand Business.*</a:t>
            </a:r>
          </a:p>
        </p:txBody>
      </p:sp>
      <p:sp>
        <p:nvSpPr>
          <p:cNvPr id="11271" name="Rectangle 6"/>
          <p:cNvSpPr>
            <a:spLocks noChangeArrowheads="1"/>
          </p:cNvSpPr>
          <p:nvPr/>
        </p:nvSpPr>
        <p:spPr bwMode="auto">
          <a:xfrm>
            <a:off x="6557963" y="2136775"/>
            <a:ext cx="708025" cy="688975"/>
          </a:xfrm>
          <a:prstGeom prst="rect">
            <a:avLst/>
          </a:prstGeom>
          <a:solidFill>
            <a:srgbClr val="58805C"/>
          </a:solidFill>
          <a:ln w="9525" algn="ctr">
            <a:solidFill>
              <a:schemeClr val="tx1"/>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2" name="Rectangle 7"/>
          <p:cNvSpPr>
            <a:spLocks noChangeArrowheads="1"/>
          </p:cNvSpPr>
          <p:nvPr/>
        </p:nvSpPr>
        <p:spPr bwMode="auto">
          <a:xfrm>
            <a:off x="6557963" y="1384300"/>
            <a:ext cx="708025" cy="688975"/>
          </a:xfrm>
          <a:prstGeom prst="rect">
            <a:avLst/>
          </a:prstGeom>
          <a:noFill/>
          <a:ln w="9525" algn="ctr">
            <a:solidFill>
              <a:srgbClr val="B2B2B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3" name="Rectangle 8"/>
          <p:cNvSpPr>
            <a:spLocks noChangeArrowheads="1"/>
          </p:cNvSpPr>
          <p:nvPr/>
        </p:nvSpPr>
        <p:spPr bwMode="auto">
          <a:xfrm>
            <a:off x="5783263" y="1384300"/>
            <a:ext cx="708025" cy="688975"/>
          </a:xfrm>
          <a:prstGeom prst="rect">
            <a:avLst/>
          </a:prstGeom>
          <a:solidFill>
            <a:srgbClr val="FFCC00"/>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4" name="Rectangle 9"/>
          <p:cNvSpPr>
            <a:spLocks noChangeArrowheads="1"/>
          </p:cNvSpPr>
          <p:nvPr/>
        </p:nvSpPr>
        <p:spPr bwMode="auto">
          <a:xfrm>
            <a:off x="8131175" y="2136775"/>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5" name="Rectangle 10"/>
          <p:cNvSpPr>
            <a:spLocks noChangeArrowheads="1"/>
          </p:cNvSpPr>
          <p:nvPr/>
        </p:nvSpPr>
        <p:spPr bwMode="auto">
          <a:xfrm>
            <a:off x="7342188" y="2136775"/>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6" name="Rectangle 11"/>
          <p:cNvSpPr>
            <a:spLocks noChangeArrowheads="1"/>
          </p:cNvSpPr>
          <p:nvPr/>
        </p:nvSpPr>
        <p:spPr bwMode="auto">
          <a:xfrm>
            <a:off x="8131175" y="1384300"/>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7" name="Rectangle 12"/>
          <p:cNvSpPr>
            <a:spLocks noChangeArrowheads="1"/>
          </p:cNvSpPr>
          <p:nvPr/>
        </p:nvSpPr>
        <p:spPr bwMode="auto">
          <a:xfrm>
            <a:off x="7342188" y="1384300"/>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8" name="Rectangle 13"/>
          <p:cNvSpPr>
            <a:spLocks noChangeArrowheads="1"/>
          </p:cNvSpPr>
          <p:nvPr/>
        </p:nvSpPr>
        <p:spPr bwMode="auto">
          <a:xfrm>
            <a:off x="4991100" y="2136775"/>
            <a:ext cx="708025" cy="690563"/>
          </a:xfrm>
          <a:prstGeom prst="rect">
            <a:avLst/>
          </a:prstGeom>
          <a:solidFill>
            <a:srgbClr val="58805C"/>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79" name="Rectangle 14"/>
          <p:cNvSpPr>
            <a:spLocks noChangeArrowheads="1"/>
          </p:cNvSpPr>
          <p:nvPr/>
        </p:nvSpPr>
        <p:spPr bwMode="auto">
          <a:xfrm>
            <a:off x="4214813" y="2136775"/>
            <a:ext cx="709612" cy="690563"/>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0" name="Rectangle 15"/>
          <p:cNvSpPr>
            <a:spLocks noChangeArrowheads="1"/>
          </p:cNvSpPr>
          <p:nvPr/>
        </p:nvSpPr>
        <p:spPr bwMode="auto">
          <a:xfrm>
            <a:off x="4991100" y="1384300"/>
            <a:ext cx="708025" cy="690563"/>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1" name="Rectangle 16"/>
          <p:cNvSpPr>
            <a:spLocks noChangeArrowheads="1"/>
          </p:cNvSpPr>
          <p:nvPr/>
        </p:nvSpPr>
        <p:spPr bwMode="auto">
          <a:xfrm>
            <a:off x="4214813" y="1384300"/>
            <a:ext cx="709612" cy="690563"/>
          </a:xfrm>
          <a:prstGeom prst="rect">
            <a:avLst/>
          </a:prstGeom>
          <a:solidFill>
            <a:srgbClr val="825395"/>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2" name="Rectangle 17"/>
          <p:cNvSpPr>
            <a:spLocks noChangeArrowheads="1"/>
          </p:cNvSpPr>
          <p:nvPr/>
        </p:nvSpPr>
        <p:spPr bwMode="auto">
          <a:xfrm>
            <a:off x="3424238" y="2136775"/>
            <a:ext cx="708025" cy="688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3" name="Rectangle 18"/>
          <p:cNvSpPr>
            <a:spLocks noChangeArrowheads="1"/>
          </p:cNvSpPr>
          <p:nvPr/>
        </p:nvSpPr>
        <p:spPr bwMode="auto">
          <a:xfrm>
            <a:off x="2647950" y="2136775"/>
            <a:ext cx="709613"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4" name="Rectangle 19"/>
          <p:cNvSpPr>
            <a:spLocks noChangeArrowheads="1"/>
          </p:cNvSpPr>
          <p:nvPr/>
        </p:nvSpPr>
        <p:spPr bwMode="auto">
          <a:xfrm>
            <a:off x="3424238" y="1384300"/>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5" name="Rectangle 20"/>
          <p:cNvSpPr>
            <a:spLocks noChangeArrowheads="1"/>
          </p:cNvSpPr>
          <p:nvPr/>
        </p:nvSpPr>
        <p:spPr bwMode="auto">
          <a:xfrm>
            <a:off x="2647950" y="1384300"/>
            <a:ext cx="709613" cy="688975"/>
          </a:xfrm>
          <a:prstGeom prst="rect">
            <a:avLst/>
          </a:prstGeom>
          <a:solidFill>
            <a:srgbClr val="999900"/>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6" name="Rectangle 21"/>
          <p:cNvSpPr>
            <a:spLocks noChangeArrowheads="1"/>
          </p:cNvSpPr>
          <p:nvPr/>
        </p:nvSpPr>
        <p:spPr bwMode="auto">
          <a:xfrm>
            <a:off x="5783263" y="2136775"/>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7" name="Rectangle 22"/>
          <p:cNvSpPr>
            <a:spLocks noChangeArrowheads="1"/>
          </p:cNvSpPr>
          <p:nvPr/>
        </p:nvSpPr>
        <p:spPr bwMode="auto">
          <a:xfrm>
            <a:off x="1851025" y="2136775"/>
            <a:ext cx="708025" cy="690563"/>
          </a:xfrm>
          <a:prstGeom prst="rect">
            <a:avLst/>
          </a:prstGeom>
          <a:solidFill>
            <a:srgbClr val="990000"/>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8" name="Rectangle 23"/>
          <p:cNvSpPr>
            <a:spLocks noChangeArrowheads="1"/>
          </p:cNvSpPr>
          <p:nvPr/>
        </p:nvSpPr>
        <p:spPr bwMode="auto">
          <a:xfrm>
            <a:off x="1073150" y="2136775"/>
            <a:ext cx="708025" cy="690563"/>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89" name="Rectangle 24"/>
          <p:cNvSpPr>
            <a:spLocks noChangeArrowheads="1"/>
          </p:cNvSpPr>
          <p:nvPr/>
        </p:nvSpPr>
        <p:spPr bwMode="auto">
          <a:xfrm>
            <a:off x="1851025" y="1384300"/>
            <a:ext cx="708025" cy="690563"/>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90" name="Rectangle 25"/>
          <p:cNvSpPr>
            <a:spLocks noChangeArrowheads="1"/>
          </p:cNvSpPr>
          <p:nvPr/>
        </p:nvSpPr>
        <p:spPr bwMode="auto">
          <a:xfrm>
            <a:off x="1073150" y="1384300"/>
            <a:ext cx="708025" cy="690563"/>
          </a:xfrm>
          <a:prstGeom prst="rect">
            <a:avLst/>
          </a:prstGeom>
          <a:solidFill>
            <a:srgbClr val="336699"/>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91" name="Rectangle 26"/>
          <p:cNvSpPr>
            <a:spLocks noChangeArrowheads="1"/>
          </p:cNvSpPr>
          <p:nvPr/>
        </p:nvSpPr>
        <p:spPr bwMode="auto">
          <a:xfrm>
            <a:off x="295275" y="2136775"/>
            <a:ext cx="708025" cy="688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92" name="Rectangle 27"/>
          <p:cNvSpPr>
            <a:spLocks noChangeArrowheads="1"/>
          </p:cNvSpPr>
          <p:nvPr/>
        </p:nvSpPr>
        <p:spPr bwMode="auto">
          <a:xfrm>
            <a:off x="295275" y="1384300"/>
            <a:ext cx="708025" cy="68897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93" name="Text Box 28"/>
          <p:cNvSpPr txBox="1">
            <a:spLocks noChangeArrowheads="1"/>
          </p:cNvSpPr>
          <p:nvPr/>
        </p:nvSpPr>
        <p:spPr bwMode="auto">
          <a:xfrm>
            <a:off x="441325" y="869950"/>
            <a:ext cx="45434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2287" tIns="41143" rIns="82287" bIns="41143">
            <a:spAutoFit/>
          </a:bodyPr>
          <a:lstStyle>
            <a:lvl1pPr defTabSz="822325">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22325">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22325">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22325">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800" b="0" i="1">
                <a:solidFill>
                  <a:schemeClr val="tx2"/>
                </a:solidFill>
              </a:rPr>
              <a:t>It is our intention to…</a:t>
            </a:r>
          </a:p>
        </p:txBody>
      </p:sp>
      <p:sp>
        <p:nvSpPr>
          <p:cNvPr id="11294" name="Text Box 29"/>
          <p:cNvSpPr txBox="1">
            <a:spLocks noChangeArrowheads="1"/>
          </p:cNvSpPr>
          <p:nvPr/>
        </p:nvSpPr>
        <p:spPr bwMode="auto">
          <a:xfrm>
            <a:off x="3536950" y="2927350"/>
            <a:ext cx="23685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1437" tIns="45719" rIns="91437" bIns="45719">
            <a:spAutoFit/>
          </a:bodyPr>
          <a:lstStyle>
            <a:lvl1pPr marL="146050" indent="-14605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50000"/>
              </a:spcBef>
              <a:spcAft>
                <a:spcPct val="0"/>
              </a:spcAft>
              <a:buClr>
                <a:schemeClr val="tx1"/>
              </a:buClr>
              <a:buSzPct val="120000"/>
              <a:buFontTx/>
              <a:buNone/>
            </a:pPr>
            <a:r>
              <a:rPr lang="en-US" altLang="en-US" sz="2200">
                <a:solidFill>
                  <a:schemeClr val="tx2"/>
                </a:solidFill>
              </a:rPr>
              <a:t>Value</a:t>
            </a:r>
          </a:p>
          <a:p>
            <a:pPr eaLnBrk="1" hangingPunct="1">
              <a:lnSpc>
                <a:spcPct val="125000"/>
              </a:lnSpc>
              <a:spcBef>
                <a:spcPct val="50000"/>
              </a:spcBef>
              <a:spcAft>
                <a:spcPct val="0"/>
              </a:spcAft>
              <a:buClr>
                <a:schemeClr val="tx1"/>
              </a:buClr>
              <a:buSzPct val="120000"/>
              <a:buFontTx/>
              <a:buChar char="•"/>
            </a:pPr>
            <a:r>
              <a:rPr lang="en-US" altLang="en-US" sz="1400" b="0">
                <a:solidFill>
                  <a:srgbClr val="000000"/>
                </a:solidFill>
              </a:rPr>
              <a:t>Enhance the value proposition and lower the cost of computing of mainframe solutions in a way that is compelling, clear, and consistent.*</a:t>
            </a:r>
          </a:p>
          <a:p>
            <a:pPr eaLnBrk="1" hangingPunct="1">
              <a:lnSpc>
                <a:spcPct val="125000"/>
              </a:lnSpc>
              <a:spcBef>
                <a:spcPct val="50000"/>
              </a:spcBef>
              <a:spcAft>
                <a:spcPct val="0"/>
              </a:spcAft>
              <a:buClr>
                <a:schemeClr val="tx1"/>
              </a:buClr>
              <a:buSzPct val="120000"/>
              <a:buFontTx/>
              <a:buChar char="•"/>
            </a:pPr>
            <a:endParaRPr lang="en-US" altLang="en-US" sz="1400" b="0">
              <a:solidFill>
                <a:srgbClr val="000000"/>
              </a:solidFill>
            </a:endParaRPr>
          </a:p>
        </p:txBody>
      </p:sp>
      <p:sp>
        <p:nvSpPr>
          <p:cNvPr id="11295" name="Text Box 30"/>
          <p:cNvSpPr txBox="1">
            <a:spLocks noChangeArrowheads="1"/>
          </p:cNvSpPr>
          <p:nvPr/>
        </p:nvSpPr>
        <p:spPr bwMode="auto">
          <a:xfrm>
            <a:off x="6442075" y="2927350"/>
            <a:ext cx="2368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1437" tIns="45719" rIns="91437" bIns="45719">
            <a:spAutoFit/>
          </a:bodyPr>
          <a:lstStyle>
            <a:lvl1pPr marL="146050" indent="-14605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50000"/>
              </a:spcBef>
              <a:spcAft>
                <a:spcPct val="0"/>
              </a:spcAft>
              <a:buClr>
                <a:schemeClr val="tx1"/>
              </a:buClr>
              <a:buSzPct val="120000"/>
              <a:buFontTx/>
              <a:buNone/>
            </a:pPr>
            <a:r>
              <a:rPr lang="en-US" altLang="en-US" sz="2200">
                <a:solidFill>
                  <a:schemeClr val="tx2"/>
                </a:solidFill>
              </a:rPr>
              <a:t>Community</a:t>
            </a:r>
          </a:p>
          <a:p>
            <a:pPr eaLnBrk="1" hangingPunct="1">
              <a:lnSpc>
                <a:spcPct val="125000"/>
              </a:lnSpc>
              <a:spcBef>
                <a:spcPct val="50000"/>
              </a:spcBef>
              <a:spcAft>
                <a:spcPct val="0"/>
              </a:spcAft>
              <a:buClr>
                <a:schemeClr val="tx1"/>
              </a:buClr>
              <a:buSzPct val="120000"/>
              <a:buFontTx/>
              <a:buChar char="•"/>
            </a:pPr>
            <a:r>
              <a:rPr lang="en-US" altLang="en-US" sz="1400" b="0">
                <a:solidFill>
                  <a:srgbClr val="000000"/>
                </a:solidFill>
              </a:rPr>
              <a:t>Support programs designed to foster vitality in the IBM mainframe community, helping to promote a strong application portfolio and world-class support services.*</a:t>
            </a:r>
            <a:r>
              <a:rPr lang="en-US" altLang="en-US" sz="1400" b="0"/>
              <a:t> </a:t>
            </a:r>
          </a:p>
          <a:p>
            <a:pPr eaLnBrk="1" hangingPunct="1">
              <a:lnSpc>
                <a:spcPct val="125000"/>
              </a:lnSpc>
              <a:spcBef>
                <a:spcPct val="50000"/>
              </a:spcBef>
              <a:spcAft>
                <a:spcPct val="0"/>
              </a:spcAft>
              <a:buClr>
                <a:schemeClr val="tx1"/>
              </a:buClr>
              <a:buSzPct val="120000"/>
              <a:buFontTx/>
              <a:buChar char="•"/>
            </a:pPr>
            <a:endParaRPr lang="en-US" altLang="en-US" sz="1400" b="0">
              <a:solidFill>
                <a:srgbClr val="000000"/>
              </a:solidFill>
            </a:endParaRPr>
          </a:p>
        </p:txBody>
      </p:sp>
      <p:sp>
        <p:nvSpPr>
          <p:cNvPr id="11296" name="Text Box 31"/>
          <p:cNvSpPr txBox="1">
            <a:spLocks noChangeArrowheads="1"/>
          </p:cNvSpPr>
          <p:nvPr/>
        </p:nvSpPr>
        <p:spPr bwMode="auto">
          <a:xfrm>
            <a:off x="722313" y="5765800"/>
            <a:ext cx="34559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87" tIns="41143" rIns="82287" bIns="41143">
            <a:spAutoFit/>
          </a:bodyPr>
          <a:lstStyle>
            <a:lvl1pPr defTabSz="822325">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22325">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22325">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22325">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2325">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900" b="0"/>
              <a:t>* Excerpted from the Mainframe Charter – August 2003</a:t>
            </a:r>
          </a:p>
        </p:txBody>
      </p:sp>
      <p:sp>
        <p:nvSpPr>
          <p:cNvPr id="11297" name="Rectangle 32"/>
          <p:cNvSpPr>
            <a:spLocks noChangeArrowheads="1"/>
          </p:cNvSpPr>
          <p:nvPr/>
        </p:nvSpPr>
        <p:spPr bwMode="auto">
          <a:xfrm>
            <a:off x="8131175" y="2135188"/>
            <a:ext cx="708025" cy="688975"/>
          </a:xfrm>
          <a:prstGeom prst="rect">
            <a:avLst/>
          </a:prstGeom>
          <a:solidFill>
            <a:schemeClr val="hlink"/>
          </a:solidFill>
          <a:ln w="9525" algn="ctr">
            <a:solidFill>
              <a:schemeClr val="bg2"/>
            </a:solidFill>
            <a:miter lim="800000"/>
            <a:headEnd/>
            <a:tailEnd/>
          </a:ln>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sp>
        <p:nvSpPr>
          <p:cNvPr id="11298" name="Rectangle 33"/>
          <p:cNvSpPr>
            <a:spLocks noChangeArrowheads="1"/>
          </p:cNvSpPr>
          <p:nvPr/>
        </p:nvSpPr>
        <p:spPr bwMode="auto">
          <a:xfrm>
            <a:off x="295275" y="2135188"/>
            <a:ext cx="708025" cy="688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528" tIns="50771" rIns="101528" bIns="50771"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endParaRPr lang="en-CA" altLang="en-US" b="0"/>
          </a:p>
        </p:txBody>
      </p:sp>
      <p:pic>
        <p:nvPicPr>
          <p:cNvPr id="11299" name="Picture 34" descr="26_Z"/>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8863" y="1395413"/>
            <a:ext cx="563562"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Picture 35" descr="community_gree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2141538"/>
            <a:ext cx="652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1048C724-3800-414B-A39C-9214B1DB8FE7}" type="slidenum">
              <a:rPr lang="en-US" altLang="en-US" sz="1000" smtClean="0">
                <a:solidFill>
                  <a:srgbClr val="FFFFFF"/>
                </a:solidFill>
              </a:rPr>
              <a:pPr>
                <a:spcBef>
                  <a:spcPct val="50000"/>
                </a:spcBef>
                <a:spcAft>
                  <a:spcPct val="0"/>
                </a:spcAft>
                <a:buClrTx/>
                <a:buFontTx/>
                <a:buNone/>
              </a:pPr>
              <a:t>7</a:t>
            </a:fld>
            <a:endParaRPr lang="en-US" altLang="en-US" sz="1000">
              <a:solidFill>
                <a:srgbClr val="FFFFFF"/>
              </a:solidFill>
            </a:endParaRPr>
          </a:p>
        </p:txBody>
      </p:sp>
      <p:sp>
        <p:nvSpPr>
          <p:cNvPr id="13315" name="Rectangle 2"/>
          <p:cNvSpPr>
            <a:spLocks noGrp="1" noChangeArrowheads="1"/>
          </p:cNvSpPr>
          <p:nvPr>
            <p:ph type="title"/>
          </p:nvPr>
        </p:nvSpPr>
        <p:spPr>
          <a:xfrm>
            <a:off x="914400" y="617538"/>
            <a:ext cx="7162800" cy="601662"/>
          </a:xfrm>
        </p:spPr>
        <p:txBody>
          <a:bodyPr/>
          <a:lstStyle/>
          <a:p>
            <a:pPr defTabSz="822325" eaLnBrk="1" hangingPunct="1"/>
            <a:r>
              <a:rPr lang="en-US" altLang="en-US" sz="2400">
                <a:solidFill>
                  <a:schemeClr val="tx1"/>
                </a:solidFill>
              </a:rPr>
              <a:t>z/OS Innovation – </a:t>
            </a:r>
            <a:br>
              <a:rPr lang="en-US" altLang="en-US" sz="2400">
                <a:solidFill>
                  <a:schemeClr val="tx1"/>
                </a:solidFill>
              </a:rPr>
            </a:br>
            <a:r>
              <a:rPr lang="en-US" altLang="en-US" sz="2400">
                <a:solidFill>
                  <a:schemeClr val="tx1"/>
                </a:solidFill>
              </a:rPr>
              <a:t>Redefining the mainframe for 5 decades!</a:t>
            </a:r>
            <a:r>
              <a:rPr lang="en-US" altLang="en-US" sz="2400"/>
              <a:t> </a:t>
            </a:r>
          </a:p>
        </p:txBody>
      </p:sp>
      <p:graphicFrame>
        <p:nvGraphicFramePr>
          <p:cNvPr id="13316" name="Object 3"/>
          <p:cNvGraphicFramePr>
            <a:graphicFrameLocks noGrp="1" noChangeAspect="1"/>
          </p:cNvGraphicFramePr>
          <p:nvPr>
            <p:ph idx="4294967295"/>
          </p:nvPr>
        </p:nvGraphicFramePr>
        <p:xfrm>
          <a:off x="0" y="1219200"/>
          <a:ext cx="9144000" cy="5257800"/>
        </p:xfrm>
        <a:graphic>
          <a:graphicData uri="http://schemas.openxmlformats.org/presentationml/2006/ole">
            <mc:AlternateContent xmlns:mc="http://schemas.openxmlformats.org/markup-compatibility/2006">
              <mc:Choice xmlns:v="urn:schemas-microsoft-com:vml" Requires="v">
                <p:oleObj spid="_x0000_s13331" name="Drawing" r:id="rId4" imgW="2412246" imgH="1619816" progId="">
                  <p:embed/>
                </p:oleObj>
              </mc:Choice>
              <mc:Fallback>
                <p:oleObj name="Drawing" r:id="rId4" imgW="2412246" imgH="1619816"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9200"/>
                        <a:ext cx="9144000"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0" y="381000"/>
            <a:ext cx="9144000" cy="6019800"/>
          </a:xfrm>
          <a:prstGeom prst="rect">
            <a:avLst/>
          </a:prstGeom>
          <a:solidFill>
            <a:srgbClr val="FFFF00">
              <a:alpha val="52940"/>
            </a:srgbClr>
          </a:solidFill>
          <a:ln w="12700" algn="ctr">
            <a:solidFill>
              <a:schemeClr val="tx1"/>
            </a:solidFill>
            <a:round/>
            <a:headEnd/>
            <a:tailEnd/>
          </a:ln>
        </p:spPr>
        <p:txBody>
          <a:bodyPr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
                <a:schemeClr val="accent2"/>
              </a:buClr>
              <a:buFont typeface="Wingdings" panose="05000000000000000000" pitchFamily="2" charset="2"/>
              <a:buNone/>
            </a:pPr>
            <a:endParaRPr lang="en-CA" altLang="en-US" sz="1800" b="1"/>
          </a:p>
        </p:txBody>
      </p:sp>
      <p:sp>
        <p:nvSpPr>
          <p:cNvPr id="15363" name="Title 1"/>
          <p:cNvSpPr>
            <a:spLocks noGrp="1"/>
          </p:cNvSpPr>
          <p:nvPr>
            <p:ph type="title"/>
          </p:nvPr>
        </p:nvSpPr>
        <p:spPr/>
        <p:txBody>
          <a:bodyPr/>
          <a:lstStyle/>
          <a:p>
            <a:r>
              <a:rPr lang="en-CA" altLang="en-US"/>
              <a:t>Mainframe History</a:t>
            </a:r>
            <a:br>
              <a:rPr lang="en-CA" altLang="en-US"/>
            </a:br>
            <a:endParaRPr lang="en-CA" altLang="en-US"/>
          </a:p>
        </p:txBody>
      </p:sp>
      <p:sp>
        <p:nvSpPr>
          <p:cNvPr id="1536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1484DE9-C31D-4C68-8613-08CE3E996980}" type="slidenum">
              <a:rPr lang="en-US" altLang="en-US" sz="1000" smtClean="0">
                <a:solidFill>
                  <a:srgbClr val="FFFFFF"/>
                </a:solidFill>
              </a:rPr>
              <a:pPr/>
              <a:t>8</a:t>
            </a:fld>
            <a:endParaRPr lang="en-US" altLang="en-US" sz="1000">
              <a:solidFill>
                <a:srgbClr val="FFFFFF"/>
              </a:solidFill>
            </a:endParaRPr>
          </a:p>
        </p:txBody>
      </p:sp>
      <p:pic>
        <p:nvPicPr>
          <p:cNvPr id="15365"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63" y="1101725"/>
            <a:ext cx="8982075"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EF330BDB-1EBD-4C44-A718-178D1459D7C3}" type="slidenum">
              <a:rPr lang="en-US" altLang="en-US" sz="1000" smtClean="0">
                <a:solidFill>
                  <a:srgbClr val="FFFFFF"/>
                </a:solidFill>
              </a:rPr>
              <a:pPr>
                <a:spcBef>
                  <a:spcPct val="50000"/>
                </a:spcBef>
                <a:spcAft>
                  <a:spcPct val="0"/>
                </a:spcAft>
                <a:buClrTx/>
                <a:buFontTx/>
                <a:buNone/>
              </a:pPr>
              <a:t>9</a:t>
            </a:fld>
            <a:endParaRPr lang="en-US" altLang="en-US" sz="1000">
              <a:solidFill>
                <a:srgbClr val="FFFFFF"/>
              </a:solidFill>
            </a:endParaRPr>
          </a:p>
        </p:txBody>
      </p:sp>
      <p:sp>
        <p:nvSpPr>
          <p:cNvPr id="16387" name="Rectangle 2"/>
          <p:cNvSpPr>
            <a:spLocks noGrp="1" noChangeArrowheads="1"/>
          </p:cNvSpPr>
          <p:nvPr>
            <p:ph type="title"/>
          </p:nvPr>
        </p:nvSpPr>
        <p:spPr>
          <a:xfrm>
            <a:off x="317500" y="609600"/>
            <a:ext cx="8826500" cy="304800"/>
          </a:xfrm>
        </p:spPr>
        <p:txBody>
          <a:bodyPr/>
          <a:lstStyle/>
          <a:p>
            <a:pPr eaLnBrk="1" hangingPunct="1"/>
            <a:r>
              <a:rPr lang="en-US" altLang="en-US"/>
              <a:t>Mainframes in our midst</a:t>
            </a:r>
          </a:p>
        </p:txBody>
      </p:sp>
      <p:sp>
        <p:nvSpPr>
          <p:cNvPr id="16388" name="Rectangle 3"/>
          <p:cNvSpPr>
            <a:spLocks noGrp="1" noChangeArrowheads="1"/>
          </p:cNvSpPr>
          <p:nvPr>
            <p:ph type="body" idx="1"/>
          </p:nvPr>
        </p:nvSpPr>
        <p:spPr>
          <a:xfrm>
            <a:off x="315913" y="1219200"/>
            <a:ext cx="8828087" cy="4724400"/>
          </a:xfrm>
        </p:spPr>
        <p:txBody>
          <a:bodyPr/>
          <a:lstStyle/>
          <a:p>
            <a:pPr eaLnBrk="1" hangingPunct="1">
              <a:lnSpc>
                <a:spcPct val="90000"/>
              </a:lnSpc>
            </a:pPr>
            <a:r>
              <a:rPr lang="en-US" altLang="en-US" sz="2300" b="0"/>
              <a:t>Mainframes:</a:t>
            </a:r>
          </a:p>
          <a:p>
            <a:pPr eaLnBrk="1" hangingPunct="1">
              <a:lnSpc>
                <a:spcPct val="90000"/>
              </a:lnSpc>
            </a:pPr>
            <a:endParaRPr lang="en-US" altLang="en-US" sz="800" b="0"/>
          </a:p>
          <a:p>
            <a:pPr lvl="1" eaLnBrk="1" hangingPunct="1">
              <a:lnSpc>
                <a:spcPct val="90000"/>
              </a:lnSpc>
            </a:pPr>
            <a:r>
              <a:rPr lang="en-US" altLang="en-US"/>
              <a:t>Are prevalent, yet hidden from public eye</a:t>
            </a:r>
          </a:p>
          <a:p>
            <a:pPr lvl="1" eaLnBrk="1" hangingPunct="1">
              <a:lnSpc>
                <a:spcPct val="90000"/>
              </a:lnSpc>
            </a:pPr>
            <a:endParaRPr lang="en-US" altLang="en-US" sz="700"/>
          </a:p>
          <a:p>
            <a:pPr lvl="1" eaLnBrk="1" hangingPunct="1">
              <a:lnSpc>
                <a:spcPct val="90000"/>
              </a:lnSpc>
            </a:pPr>
            <a:r>
              <a:rPr lang="en-US" altLang="en-US"/>
              <a:t>Not often publicized – stable, reliable, dependable.</a:t>
            </a:r>
          </a:p>
          <a:p>
            <a:pPr lvl="1" eaLnBrk="1" hangingPunct="1">
              <a:lnSpc>
                <a:spcPct val="90000"/>
              </a:lnSpc>
            </a:pPr>
            <a:endParaRPr lang="en-US" altLang="en-US" sz="700"/>
          </a:p>
          <a:p>
            <a:pPr lvl="1" eaLnBrk="1" hangingPunct="1">
              <a:lnSpc>
                <a:spcPct val="90000"/>
              </a:lnSpc>
            </a:pPr>
            <a:r>
              <a:rPr lang="en-US" altLang="en-US"/>
              <a:t>Contrast with other forms of computing, such as PCs.</a:t>
            </a:r>
          </a:p>
          <a:p>
            <a:pPr lvl="1" eaLnBrk="1" hangingPunct="1">
              <a:lnSpc>
                <a:spcPct val="90000"/>
              </a:lnSpc>
            </a:pPr>
            <a:endParaRPr lang="en-US" altLang="en-US" sz="700"/>
          </a:p>
          <a:p>
            <a:pPr lvl="1" eaLnBrk="1" hangingPunct="1">
              <a:lnSpc>
                <a:spcPct val="90000"/>
              </a:lnSpc>
            </a:pPr>
            <a:r>
              <a:rPr lang="en-US" altLang="en-US"/>
              <a:t>Present opportunities for college graduates in a variety of technical fields.</a:t>
            </a:r>
          </a:p>
          <a:p>
            <a:pPr eaLnBrk="1" hangingPunct="1">
              <a:lnSpc>
                <a:spcPct val="90000"/>
              </a:lnSpc>
              <a:buFont typeface="Wingdings" panose="05000000000000000000" pitchFamily="2" charset="2"/>
              <a:buNone/>
            </a:pPr>
            <a:endParaRPr lang="en-US" altLang="en-US"/>
          </a:p>
          <a:p>
            <a:pPr eaLnBrk="1" hangingPunct="1">
              <a:lnSpc>
                <a:spcPct val="90000"/>
              </a:lnSpc>
            </a:pPr>
            <a:endParaRPr lang="en-US" altLang="en-US"/>
          </a:p>
        </p:txBody>
      </p:sp>
    </p:spTree>
  </p:cSld>
  <p:clrMapOvr>
    <a:masterClrMapping/>
  </p:clrMapOvr>
</p:sld>
</file>

<file path=ppt/theme/theme1.xml><?xml version="1.0" encoding="utf-8"?>
<a:theme xmlns:a="http://schemas.openxmlformats.org/drawingml/2006/main" name="~Blue Pearl DeLuxe">
  <a:themeElements>
    <a:clrScheme name="~Blue Pearl DeLuxe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Blue Pearl DeLux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ue Pearl DeLuxe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Blue Pearl DeLuxe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Data\Microsoft\Templates\~Blue Pearl DeLuxe.pot</Template>
  <TotalTime>10183</TotalTime>
  <Words>3310</Words>
  <Application>Microsoft Office PowerPoint</Application>
  <PresentationFormat>On-screen Show (4:3)</PresentationFormat>
  <Paragraphs>291</Paragraphs>
  <Slides>22</Slides>
  <Notes>14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Arial</vt:lpstr>
      <vt:lpstr>Arial Black</vt:lpstr>
      <vt:lpstr>Wingdings</vt:lpstr>
      <vt:lpstr>~Blue Pearl DeLuxe</vt:lpstr>
      <vt:lpstr>Drawing</vt:lpstr>
      <vt:lpstr>COMP1009 - Week 1</vt:lpstr>
      <vt:lpstr>Chapter 1:  The new mainframe </vt:lpstr>
      <vt:lpstr>Chapter objectives</vt:lpstr>
      <vt:lpstr>Key terms in this chapter</vt:lpstr>
      <vt:lpstr>7th April 1964, Poughkeepsie NY</vt:lpstr>
      <vt:lpstr>The Mainframe Charter – Providing a Strategic Framework</vt:lpstr>
      <vt:lpstr>z/OS Innovation –  Redefining the mainframe for 5 decades! </vt:lpstr>
      <vt:lpstr>Mainframe History </vt:lpstr>
      <vt:lpstr>Mainframes in our midst</vt:lpstr>
      <vt:lpstr>What is a mainframe</vt:lpstr>
      <vt:lpstr>  Mainframe is a balanced system design</vt:lpstr>
      <vt:lpstr>Mainframe facts</vt:lpstr>
      <vt:lpstr>Two mainframe models</vt:lpstr>
      <vt:lpstr>Inside an Enterprise Class (EC) Mainframe</vt:lpstr>
      <vt:lpstr>Z15 (19 inch frames, just over 6 feet tall)</vt:lpstr>
      <vt:lpstr>Factors contributing to mainframe use</vt:lpstr>
      <vt:lpstr>Typical mainframe workloads </vt:lpstr>
      <vt:lpstr>Typical batch use</vt:lpstr>
      <vt:lpstr>Typical online use</vt:lpstr>
      <vt:lpstr>Roles in the mainframe world</vt:lpstr>
      <vt:lpstr>Mainframe Operating System Heritage</vt:lpstr>
      <vt:lpstr>Summary</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TOT184</dc:creator>
  <cp:lastModifiedBy>Tims-PC</cp:lastModifiedBy>
  <cp:revision>139</cp:revision>
  <dcterms:created xsi:type="dcterms:W3CDTF">2004-07-20T18:45:36Z</dcterms:created>
  <dcterms:modified xsi:type="dcterms:W3CDTF">2020-01-07T15:57:02Z</dcterms:modified>
</cp:coreProperties>
</file>